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5759450" cy="3240088"/>
  <p:notesSz cx="15125700" cy="10693400"/>
  <p:embeddedFontLst>
    <p:embeddedFont>
      <p:font typeface="Calibri" panose="020F050202020403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Gill Sans" panose="020B0604020202020204" charset="0"/>
      <p:regular r:id="rId24"/>
      <p:bold r:id="rId25"/>
    </p:embeddedFont>
    <p:embeddedFont>
      <p:font typeface="Merriweather Sans" pitchFamily="2"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73">
          <p15:clr>
            <a:srgbClr val="A4A3A4"/>
          </p15:clr>
        </p15:guide>
        <p15:guide id="2" pos="82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inZhFYJImmoSLj+V24X9Uzwlx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824" y="64"/>
      </p:cViewPr>
      <p:guideLst>
        <p:guide orient="horz" pos="873"/>
        <p:guide pos="8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6554788" cy="5365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8567738" y="0"/>
            <a:ext cx="6554787" cy="5365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6825"/>
            <a:ext cx="6554788" cy="5365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8567738" y="10156825"/>
            <a:ext cx="6554787" cy="5365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c0f2b2eed9_0_11: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c0f2b2eed9_0_11: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c0f2b2eed9_0_11: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0f2b2eed9_0_18: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c0f2b2eed9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c0f2b2eed9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0f2b2eed9_0_25: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c0f2b2eed9_0_25: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c0f2b2eed9_0_25: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5ff5105af_0_0:notes"/>
          <p:cNvSpPr txBox="1">
            <a:spLocks noGrp="1"/>
          </p:cNvSpPr>
          <p:nvPr>
            <p:ph type="body" idx="1"/>
          </p:nvPr>
        </p:nvSpPr>
        <p:spPr>
          <a:xfrm>
            <a:off x="1512888" y="5146675"/>
            <a:ext cx="12099900" cy="421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25ff5105af_0_0: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bdd4b2ff_0_6: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1bdd4b2ff_0_523: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61bdd4b2ff_0_523: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61bdd4b2ff_0_523: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c8c0b4e5f_0_0: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8c8c0b4e5f_0_0: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8c8c0b4e5f_0_0: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445fd9bea_0_8:notes"/>
          <p:cNvSpPr>
            <a:spLocks noGrp="1" noRot="1" noChangeAspect="1"/>
          </p:cNvSpPr>
          <p:nvPr>
            <p:ph type="sldImg" idx="2"/>
          </p:nvPr>
        </p:nvSpPr>
        <p:spPr>
          <a:xfrm>
            <a:off x="4356100" y="1336675"/>
            <a:ext cx="64134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2445fd9bea_0_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12445fd9bea_0_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c8c0b4e5f_0_18: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8c8c0b4e5f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8c8c0b4e5f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0f2b2eed9_0_4: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c0f2b2eed9_0_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c0f2b2eed9_0_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5ff5105af_0_99: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25ff5105af_0_99:notes"/>
          <p:cNvSpPr txBox="1">
            <a:spLocks noGrp="1"/>
          </p:cNvSpPr>
          <p:nvPr>
            <p:ph type="body" idx="1"/>
          </p:nvPr>
        </p:nvSpPr>
        <p:spPr>
          <a:xfrm>
            <a:off x="1512888" y="5146675"/>
            <a:ext cx="120999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25ff5105af_0_99:notes"/>
          <p:cNvSpPr txBox="1">
            <a:spLocks noGrp="1"/>
          </p:cNvSpPr>
          <p:nvPr>
            <p:ph type="sldNum" idx="12"/>
          </p:nvPr>
        </p:nvSpPr>
        <p:spPr>
          <a:xfrm>
            <a:off x="8567738" y="10156825"/>
            <a:ext cx="65547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 name="Google Shape;17;p27"/>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 name="Google Shape;18;p27"/>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9"/>
        <p:cNvGrpSpPr/>
        <p:nvPr/>
      </p:nvGrpSpPr>
      <p:grpSpPr>
        <a:xfrm>
          <a:off x="0" y="0"/>
          <a:ext cx="0" cy="0"/>
          <a:chOff x="0" y="0"/>
          <a:chExt cx="0" cy="0"/>
        </a:xfrm>
      </p:grpSpPr>
      <p:sp>
        <p:nvSpPr>
          <p:cNvPr id="70" name="Google Shape;70;p22"/>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1" name="Google Shape;71;p22"/>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2" name="Google Shape;72;p22"/>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73" name="Google Shape;73;p22"/>
          <p:cNvPicPr preferRelativeResize="0"/>
          <p:nvPr/>
        </p:nvPicPr>
        <p:blipFill rotWithShape="1">
          <a:blip r:embed="rId2">
            <a:alphaModFix amt="7000"/>
          </a:blip>
          <a:srcRect/>
          <a:stretch/>
        </p:blipFill>
        <p:spPr>
          <a:xfrm>
            <a:off x="1167960" y="315251"/>
            <a:ext cx="2537738" cy="26094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4"/>
        <p:cNvGrpSpPr/>
        <p:nvPr/>
      </p:nvGrpSpPr>
      <p:grpSpPr>
        <a:xfrm>
          <a:off x="0" y="0"/>
          <a:ext cx="0" cy="0"/>
          <a:chOff x="0" y="0"/>
          <a:chExt cx="0" cy="0"/>
        </a:xfrm>
      </p:grpSpPr>
      <p:sp>
        <p:nvSpPr>
          <p:cNvPr id="75" name="Google Shape;75;p23"/>
          <p:cNvSpPr/>
          <p:nvPr/>
        </p:nvSpPr>
        <p:spPr>
          <a:xfrm>
            <a:off x="0" y="2474252"/>
            <a:ext cx="5760000" cy="7656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76" name="Google Shape;76;p23"/>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7" name="Google Shape;77;p23"/>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8" name="Google Shape;78;p23"/>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79"/>
        <p:cNvGrpSpPr/>
        <p:nvPr/>
      </p:nvGrpSpPr>
      <p:grpSpPr>
        <a:xfrm>
          <a:off x="0" y="0"/>
          <a:ext cx="0" cy="0"/>
          <a:chOff x="0" y="0"/>
          <a:chExt cx="0" cy="0"/>
        </a:xfrm>
      </p:grpSpPr>
      <p:sp>
        <p:nvSpPr>
          <p:cNvPr id="80" name="Google Shape;80;p24"/>
          <p:cNvSpPr txBox="1">
            <a:spLocks noGrp="1"/>
          </p:cNvSpPr>
          <p:nvPr>
            <p:ph type="ctrTitle"/>
          </p:nvPr>
        </p:nvSpPr>
        <p:spPr>
          <a:xfrm>
            <a:off x="432000" y="1004400"/>
            <a:ext cx="4896000" cy="680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1" name="Google Shape;81;p24"/>
          <p:cNvSpPr txBox="1">
            <a:spLocks noGrp="1"/>
          </p:cNvSpPr>
          <p:nvPr>
            <p:ph type="subTitle" idx="1"/>
          </p:nvPr>
        </p:nvSpPr>
        <p:spPr>
          <a:xfrm>
            <a:off x="864000" y="1814400"/>
            <a:ext cx="4032000" cy="810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2" name="Google Shape;82;p24"/>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3" name="Google Shape;83;p24"/>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4" name="Google Shape;84;p24"/>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7" name="Google Shape;87;p25"/>
          <p:cNvSpPr txBox="1">
            <a:spLocks noGrp="1"/>
          </p:cNvSpPr>
          <p:nvPr>
            <p:ph type="body" idx="1"/>
          </p:nvPr>
        </p:nvSpPr>
        <p:spPr>
          <a:xfrm>
            <a:off x="288000" y="745200"/>
            <a:ext cx="2505600" cy="2138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88" name="Google Shape;88;p25"/>
          <p:cNvSpPr txBox="1">
            <a:spLocks noGrp="1"/>
          </p:cNvSpPr>
          <p:nvPr>
            <p:ph type="body" idx="2"/>
          </p:nvPr>
        </p:nvSpPr>
        <p:spPr>
          <a:xfrm>
            <a:off x="2966400" y="745200"/>
            <a:ext cx="2505600" cy="2138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89" name="Google Shape;89;p25"/>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0" name="Google Shape;90;p25"/>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1" name="Google Shape;91;p25"/>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4" name="Google Shape;94;p26"/>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5" name="Google Shape;95;p26"/>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6" name="Google Shape;96;p26"/>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
        <p:nvSpPr>
          <p:cNvPr id="104" name="Google Shape;104;g61bdd4b2ff_0_485"/>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05" name="Google Shape;105;g61bdd4b2ff_0_485"/>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06" name="Google Shape;106;g61bdd4b2ff_0_485"/>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7"/>
        <p:cNvGrpSpPr/>
        <p:nvPr/>
      </p:nvGrpSpPr>
      <p:grpSpPr>
        <a:xfrm>
          <a:off x="0" y="0"/>
          <a:ext cx="0" cy="0"/>
          <a:chOff x="0" y="0"/>
          <a:chExt cx="0" cy="0"/>
        </a:xfrm>
      </p:grpSpPr>
      <p:sp>
        <p:nvSpPr>
          <p:cNvPr id="108" name="Google Shape;108;g61bdd4b2ff_0_451"/>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sp>
        <p:nvSpPr>
          <p:cNvPr id="109" name="Google Shape;109;g61bdd4b2ff_0_45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0" name="Google Shape;110;g61bdd4b2ff_0_45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1" name="Google Shape;111;g61bdd4b2ff_0_45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2" name="Google Shape;112;g61bdd4b2ff_0_451"/>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g61bdd4b2ff_0_414"/>
          <p:cNvSpPr/>
          <p:nvPr/>
        </p:nvSpPr>
        <p:spPr>
          <a:xfrm>
            <a:off x="0" y="0"/>
            <a:ext cx="5760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pic>
        <p:nvPicPr>
          <p:cNvPr id="115" name="Google Shape;115;g61bdd4b2ff_0_414"/>
          <p:cNvPicPr preferRelativeResize="0"/>
          <p:nvPr/>
        </p:nvPicPr>
        <p:blipFill rotWithShape="1">
          <a:blip r:embed="rId2">
            <a:alphaModFix/>
          </a:blip>
          <a:srcRect/>
          <a:stretch/>
        </p:blipFill>
        <p:spPr>
          <a:xfrm>
            <a:off x="3680610" y="183770"/>
            <a:ext cx="2597135" cy="2670576"/>
          </a:xfrm>
          <a:prstGeom prst="rect">
            <a:avLst/>
          </a:prstGeom>
          <a:noFill/>
          <a:ln>
            <a:noFill/>
          </a:ln>
        </p:spPr>
      </p:pic>
      <p:sp>
        <p:nvSpPr>
          <p:cNvPr id="116" name="Google Shape;116;g61bdd4b2ff_0_414"/>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7" name="Google Shape;117;g61bdd4b2ff_0_414"/>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8" name="Google Shape;118;g61bdd4b2ff_0_414"/>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9" name="Google Shape;119;g61bdd4b2ff_0_414"/>
          <p:cNvPicPr preferRelativeResize="0"/>
          <p:nvPr/>
        </p:nvPicPr>
        <p:blipFill rotWithShape="1">
          <a:blip r:embed="rId3">
            <a:alphaModFix/>
          </a:blip>
          <a:srcRect/>
          <a:stretch/>
        </p:blipFill>
        <p:spPr>
          <a:xfrm>
            <a:off x="2131587" y="2736646"/>
            <a:ext cx="1190950" cy="2748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20"/>
        <p:cNvGrpSpPr/>
        <p:nvPr/>
      </p:nvGrpSpPr>
      <p:grpSpPr>
        <a:xfrm>
          <a:off x="0" y="0"/>
          <a:ext cx="0" cy="0"/>
          <a:chOff x="0" y="0"/>
          <a:chExt cx="0" cy="0"/>
        </a:xfrm>
      </p:grpSpPr>
      <p:sp>
        <p:nvSpPr>
          <p:cNvPr id="121" name="Google Shape;121;g61bdd4b2ff_0_407"/>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pic>
        <p:nvPicPr>
          <p:cNvPr id="122" name="Google Shape;122;g61bdd4b2ff_0_407"/>
          <p:cNvPicPr preferRelativeResize="0"/>
          <p:nvPr/>
        </p:nvPicPr>
        <p:blipFill rotWithShape="1">
          <a:blip r:embed="rId2">
            <a:alphaModFix amt="21000"/>
          </a:blip>
          <a:srcRect/>
          <a:stretch/>
        </p:blipFill>
        <p:spPr>
          <a:xfrm>
            <a:off x="3680610" y="183770"/>
            <a:ext cx="2597135" cy="2670576"/>
          </a:xfrm>
          <a:prstGeom prst="rect">
            <a:avLst/>
          </a:prstGeom>
          <a:noFill/>
          <a:ln>
            <a:noFill/>
          </a:ln>
        </p:spPr>
      </p:pic>
      <p:sp>
        <p:nvSpPr>
          <p:cNvPr id="123" name="Google Shape;123;g61bdd4b2ff_0_40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4" name="Google Shape;124;g61bdd4b2ff_0_40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5" name="Google Shape;125;g61bdd4b2ff_0_40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g61bdd4b2ff_0_407"/>
          <p:cNvPicPr preferRelativeResize="0"/>
          <p:nvPr/>
        </p:nvPicPr>
        <p:blipFill rotWithShape="1">
          <a:blip r:embed="rId3">
            <a:alphaModFix/>
          </a:blip>
          <a:srcRect/>
          <a:stretch/>
        </p:blipFill>
        <p:spPr>
          <a:xfrm>
            <a:off x="1958400" y="2339625"/>
            <a:ext cx="1387024" cy="59231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sp>
        <p:nvSpPr>
          <p:cNvPr id="128" name="Google Shape;128;g61bdd4b2ff_0_421"/>
          <p:cNvSpPr/>
          <p:nvPr/>
        </p:nvSpPr>
        <p:spPr>
          <a:xfrm>
            <a:off x="4563023" y="0"/>
            <a:ext cx="119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29" name="Google Shape;129;g61bdd4b2ff_0_42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0" name="Google Shape;130;g61bdd4b2ff_0_42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1" name="Google Shape;131;g61bdd4b2ff_0_42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g61bdd4b2ff_0_421"/>
          <p:cNvPicPr preferRelativeResize="0"/>
          <p:nvPr/>
        </p:nvPicPr>
        <p:blipFill rotWithShape="1">
          <a:blip r:embed="rId2">
            <a:alphaModFix/>
          </a:blip>
          <a:srcRect/>
          <a:stretch/>
        </p:blipFill>
        <p:spPr>
          <a:xfrm>
            <a:off x="3721511" y="134879"/>
            <a:ext cx="2679193" cy="27549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5"/>
          <p:cNvSpPr/>
          <p:nvPr/>
        </p:nvSpPr>
        <p:spPr>
          <a:xfrm>
            <a:off x="0" y="0"/>
            <a:ext cx="5760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pic>
        <p:nvPicPr>
          <p:cNvPr id="21" name="Google Shape;21;p15"/>
          <p:cNvPicPr preferRelativeResize="0"/>
          <p:nvPr/>
        </p:nvPicPr>
        <p:blipFill rotWithShape="1">
          <a:blip r:embed="rId2">
            <a:alphaModFix/>
          </a:blip>
          <a:srcRect/>
          <a:stretch/>
        </p:blipFill>
        <p:spPr>
          <a:xfrm>
            <a:off x="3680610" y="183770"/>
            <a:ext cx="2597135" cy="2670576"/>
          </a:xfrm>
          <a:prstGeom prst="rect">
            <a:avLst/>
          </a:prstGeom>
          <a:noFill/>
          <a:ln>
            <a:noFill/>
          </a:ln>
        </p:spPr>
      </p:pic>
      <p:sp>
        <p:nvSpPr>
          <p:cNvPr id="22" name="Google Shape;22;p15"/>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3" name="Google Shape;23;p15"/>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4" name="Google Shape;24;p15"/>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25" name="Google Shape;25;p15"/>
          <p:cNvPicPr preferRelativeResize="0"/>
          <p:nvPr/>
        </p:nvPicPr>
        <p:blipFill rotWithShape="1">
          <a:blip r:embed="rId3">
            <a:alphaModFix/>
          </a:blip>
          <a:srcRect/>
          <a:stretch/>
        </p:blipFill>
        <p:spPr>
          <a:xfrm>
            <a:off x="2131587" y="2736646"/>
            <a:ext cx="1190950" cy="2748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3"/>
        <p:cNvGrpSpPr/>
        <p:nvPr/>
      </p:nvGrpSpPr>
      <p:grpSpPr>
        <a:xfrm>
          <a:off x="0" y="0"/>
          <a:ext cx="0" cy="0"/>
          <a:chOff x="0" y="0"/>
          <a:chExt cx="0" cy="0"/>
        </a:xfrm>
      </p:grpSpPr>
      <p:sp>
        <p:nvSpPr>
          <p:cNvPr id="134" name="Google Shape;134;g61bdd4b2ff_0_427"/>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35" name="Google Shape;135;g61bdd4b2ff_0_42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6" name="Google Shape;136;g61bdd4b2ff_0_42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7" name="Google Shape;137;g61bdd4b2ff_0_42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g61bdd4b2ff_0_427"/>
          <p:cNvPicPr preferRelativeResize="0"/>
          <p:nvPr/>
        </p:nvPicPr>
        <p:blipFill rotWithShape="1">
          <a:blip r:embed="rId2">
            <a:alphaModFix amt="13000"/>
          </a:blip>
          <a:srcRect/>
          <a:stretch/>
        </p:blipFill>
        <p:spPr>
          <a:xfrm>
            <a:off x="948142" y="110674"/>
            <a:ext cx="2935638" cy="30186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39"/>
        <p:cNvGrpSpPr/>
        <p:nvPr/>
      </p:nvGrpSpPr>
      <p:grpSpPr>
        <a:xfrm>
          <a:off x="0" y="0"/>
          <a:ext cx="0" cy="0"/>
          <a:chOff x="0" y="0"/>
          <a:chExt cx="0" cy="0"/>
        </a:xfrm>
      </p:grpSpPr>
      <p:sp>
        <p:nvSpPr>
          <p:cNvPr id="140" name="Google Shape;140;g61bdd4b2ff_0_433"/>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1" name="Google Shape;141;g61bdd4b2ff_0_433"/>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2" name="Google Shape;142;g61bdd4b2ff_0_433"/>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3" name="Google Shape;143;g61bdd4b2ff_0_433"/>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g61bdd4b2ff_0_433"/>
          <p:cNvPicPr preferRelativeResize="0"/>
          <p:nvPr/>
        </p:nvPicPr>
        <p:blipFill rotWithShape="1">
          <a:blip r:embed="rId2">
            <a:alphaModFix amt="24000"/>
          </a:blip>
          <a:srcRect/>
          <a:stretch/>
        </p:blipFill>
        <p:spPr>
          <a:xfrm>
            <a:off x="950400" y="29622"/>
            <a:ext cx="2935638" cy="30186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5"/>
        <p:cNvGrpSpPr/>
        <p:nvPr/>
      </p:nvGrpSpPr>
      <p:grpSpPr>
        <a:xfrm>
          <a:off x="0" y="0"/>
          <a:ext cx="0" cy="0"/>
          <a:chOff x="0" y="0"/>
          <a:chExt cx="0" cy="0"/>
        </a:xfrm>
      </p:grpSpPr>
      <p:sp>
        <p:nvSpPr>
          <p:cNvPr id="146" name="Google Shape;146;g61bdd4b2ff_0_439"/>
          <p:cNvSpPr/>
          <p:nvPr/>
        </p:nvSpPr>
        <p:spPr>
          <a:xfrm>
            <a:off x="0" y="0"/>
            <a:ext cx="37215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7" name="Google Shape;147;g61bdd4b2ff_0_439"/>
          <p:cNvSpPr/>
          <p:nvPr/>
        </p:nvSpPr>
        <p:spPr>
          <a:xfrm>
            <a:off x="3373300" y="0"/>
            <a:ext cx="2386500" cy="3240000"/>
          </a:xfrm>
          <a:prstGeom prst="rect">
            <a:avLst/>
          </a:prstGeom>
          <a:solidFill>
            <a:schemeClr val="dk1"/>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8" name="Google Shape;148;g61bdd4b2ff_0_439"/>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9" name="Google Shape;149;g61bdd4b2ff_0_439"/>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0" name="Google Shape;150;g61bdd4b2ff_0_439"/>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1"/>
        <p:cNvGrpSpPr/>
        <p:nvPr/>
      </p:nvGrpSpPr>
      <p:grpSpPr>
        <a:xfrm>
          <a:off x="0" y="0"/>
          <a:ext cx="0" cy="0"/>
          <a:chOff x="0" y="0"/>
          <a:chExt cx="0" cy="0"/>
        </a:xfrm>
      </p:grpSpPr>
      <p:sp>
        <p:nvSpPr>
          <p:cNvPr id="152" name="Google Shape;152;g61bdd4b2ff_0_445"/>
          <p:cNvSpPr/>
          <p:nvPr/>
        </p:nvSpPr>
        <p:spPr>
          <a:xfrm>
            <a:off x="2792947" y="0"/>
            <a:ext cx="296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53" name="Google Shape;153;g61bdd4b2ff_0_445"/>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4" name="Google Shape;154;g61bdd4b2ff_0_445"/>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5" name="Google Shape;155;g61bdd4b2ff_0_445"/>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56" name="Google Shape;156;g61bdd4b2ff_0_445"/>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7"/>
        <p:cNvGrpSpPr/>
        <p:nvPr/>
      </p:nvGrpSpPr>
      <p:grpSpPr>
        <a:xfrm>
          <a:off x="0" y="0"/>
          <a:ext cx="0" cy="0"/>
          <a:chOff x="0" y="0"/>
          <a:chExt cx="0" cy="0"/>
        </a:xfrm>
      </p:grpSpPr>
      <p:sp>
        <p:nvSpPr>
          <p:cNvPr id="158" name="Google Shape;158;g61bdd4b2ff_0_45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9" name="Google Shape;159;g61bdd4b2ff_0_45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0" name="Google Shape;160;g61bdd4b2ff_0_45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61" name="Google Shape;161;g61bdd4b2ff_0_457"/>
          <p:cNvPicPr preferRelativeResize="0"/>
          <p:nvPr/>
        </p:nvPicPr>
        <p:blipFill rotWithShape="1">
          <a:blip r:embed="rId2">
            <a:alphaModFix amt="7000"/>
          </a:blip>
          <a:srcRect/>
          <a:stretch/>
        </p:blipFill>
        <p:spPr>
          <a:xfrm>
            <a:off x="1167960" y="315251"/>
            <a:ext cx="2537738" cy="26094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2"/>
        <p:cNvGrpSpPr/>
        <p:nvPr/>
      </p:nvGrpSpPr>
      <p:grpSpPr>
        <a:xfrm>
          <a:off x="0" y="0"/>
          <a:ext cx="0" cy="0"/>
          <a:chOff x="0" y="0"/>
          <a:chExt cx="0" cy="0"/>
        </a:xfrm>
      </p:grpSpPr>
      <p:sp>
        <p:nvSpPr>
          <p:cNvPr id="163" name="Google Shape;163;g61bdd4b2ff_0_462"/>
          <p:cNvSpPr/>
          <p:nvPr/>
        </p:nvSpPr>
        <p:spPr>
          <a:xfrm>
            <a:off x="0" y="2474252"/>
            <a:ext cx="5760000" cy="7656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64" name="Google Shape;164;g61bdd4b2ff_0_462"/>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5" name="Google Shape;165;g61bdd4b2ff_0_462"/>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6" name="Google Shape;166;g61bdd4b2ff_0_462"/>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67"/>
        <p:cNvGrpSpPr/>
        <p:nvPr/>
      </p:nvGrpSpPr>
      <p:grpSpPr>
        <a:xfrm>
          <a:off x="0" y="0"/>
          <a:ext cx="0" cy="0"/>
          <a:chOff x="0" y="0"/>
          <a:chExt cx="0" cy="0"/>
        </a:xfrm>
      </p:grpSpPr>
      <p:sp>
        <p:nvSpPr>
          <p:cNvPr id="168" name="Google Shape;168;g61bdd4b2ff_0_467"/>
          <p:cNvSpPr txBox="1">
            <a:spLocks noGrp="1"/>
          </p:cNvSpPr>
          <p:nvPr>
            <p:ph type="ctrTitle"/>
          </p:nvPr>
        </p:nvSpPr>
        <p:spPr>
          <a:xfrm>
            <a:off x="432000" y="1004400"/>
            <a:ext cx="4896000" cy="68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9" name="Google Shape;169;g61bdd4b2ff_0_467"/>
          <p:cNvSpPr txBox="1">
            <a:spLocks noGrp="1"/>
          </p:cNvSpPr>
          <p:nvPr>
            <p:ph type="subTitle" idx="1"/>
          </p:nvPr>
        </p:nvSpPr>
        <p:spPr>
          <a:xfrm>
            <a:off x="864000" y="1814400"/>
            <a:ext cx="4032000" cy="81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0" name="Google Shape;170;g61bdd4b2ff_0_467"/>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1" name="Google Shape;171;g61bdd4b2ff_0_467"/>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2" name="Google Shape;172;g61bdd4b2ff_0_467"/>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3"/>
        <p:cNvGrpSpPr/>
        <p:nvPr/>
      </p:nvGrpSpPr>
      <p:grpSpPr>
        <a:xfrm>
          <a:off x="0" y="0"/>
          <a:ext cx="0" cy="0"/>
          <a:chOff x="0" y="0"/>
          <a:chExt cx="0" cy="0"/>
        </a:xfrm>
      </p:grpSpPr>
      <p:sp>
        <p:nvSpPr>
          <p:cNvPr id="174" name="Google Shape;174;g61bdd4b2ff_0_473"/>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5" name="Google Shape;175;g61bdd4b2ff_0_473"/>
          <p:cNvSpPr txBox="1">
            <a:spLocks noGrp="1"/>
          </p:cNvSpPr>
          <p:nvPr>
            <p:ph type="body" idx="1"/>
          </p:nvPr>
        </p:nvSpPr>
        <p:spPr>
          <a:xfrm>
            <a:off x="288000" y="745200"/>
            <a:ext cx="2505600" cy="213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176" name="Google Shape;176;g61bdd4b2ff_0_473"/>
          <p:cNvSpPr txBox="1">
            <a:spLocks noGrp="1"/>
          </p:cNvSpPr>
          <p:nvPr>
            <p:ph type="body" idx="2"/>
          </p:nvPr>
        </p:nvSpPr>
        <p:spPr>
          <a:xfrm>
            <a:off x="2966400" y="745200"/>
            <a:ext cx="2505600" cy="213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177" name="Google Shape;177;g61bdd4b2ff_0_473"/>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8" name="Google Shape;178;g61bdd4b2ff_0_473"/>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9" name="Google Shape;179;g61bdd4b2ff_0_473"/>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0"/>
        <p:cNvGrpSpPr/>
        <p:nvPr/>
      </p:nvGrpSpPr>
      <p:grpSpPr>
        <a:xfrm>
          <a:off x="0" y="0"/>
          <a:ext cx="0" cy="0"/>
          <a:chOff x="0" y="0"/>
          <a:chExt cx="0" cy="0"/>
        </a:xfrm>
      </p:grpSpPr>
      <p:sp>
        <p:nvSpPr>
          <p:cNvPr id="181" name="Google Shape;181;g61bdd4b2ff_0_480"/>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2" name="Google Shape;182;g61bdd4b2ff_0_480"/>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3" name="Google Shape;183;g61bdd4b2ff_0_480"/>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4" name="Google Shape;184;g61bdd4b2ff_0_480"/>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6"/>
        <p:cNvGrpSpPr/>
        <p:nvPr/>
      </p:nvGrpSpPr>
      <p:grpSpPr>
        <a:xfrm>
          <a:off x="0" y="0"/>
          <a:ext cx="0" cy="0"/>
          <a:chOff x="0" y="0"/>
          <a:chExt cx="0" cy="0"/>
        </a:xfrm>
      </p:grpSpPr>
      <p:sp>
        <p:nvSpPr>
          <p:cNvPr id="27" name="Google Shape;27;p14"/>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pic>
        <p:nvPicPr>
          <p:cNvPr id="28" name="Google Shape;28;p14"/>
          <p:cNvPicPr preferRelativeResize="0"/>
          <p:nvPr/>
        </p:nvPicPr>
        <p:blipFill rotWithShape="1">
          <a:blip r:embed="rId2">
            <a:alphaModFix amt="21000"/>
          </a:blip>
          <a:srcRect/>
          <a:stretch/>
        </p:blipFill>
        <p:spPr>
          <a:xfrm>
            <a:off x="3680610" y="183770"/>
            <a:ext cx="2597135" cy="2670576"/>
          </a:xfrm>
          <a:prstGeom prst="rect">
            <a:avLst/>
          </a:prstGeom>
          <a:noFill/>
          <a:ln>
            <a:noFill/>
          </a:ln>
        </p:spPr>
      </p:pic>
      <p:sp>
        <p:nvSpPr>
          <p:cNvPr id="29" name="Google Shape;29;p14"/>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0" name="Google Shape;30;p14"/>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1" name="Google Shape;31;p14"/>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2" name="Google Shape;32;p14"/>
          <p:cNvPicPr preferRelativeResize="0"/>
          <p:nvPr/>
        </p:nvPicPr>
        <p:blipFill rotWithShape="1">
          <a:blip r:embed="rId3">
            <a:alphaModFix/>
          </a:blip>
          <a:srcRect/>
          <a:stretch/>
        </p:blipFill>
        <p:spPr>
          <a:xfrm>
            <a:off x="1958400" y="2339625"/>
            <a:ext cx="1387024" cy="5923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16"/>
          <p:cNvSpPr/>
          <p:nvPr/>
        </p:nvSpPr>
        <p:spPr>
          <a:xfrm>
            <a:off x="4563023" y="0"/>
            <a:ext cx="119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35" name="Google Shape;35;p16"/>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6" name="Google Shape;36;p16"/>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7" name="Google Shape;37;p16"/>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8" name="Google Shape;38;p16"/>
          <p:cNvPicPr preferRelativeResize="0"/>
          <p:nvPr/>
        </p:nvPicPr>
        <p:blipFill rotWithShape="1">
          <a:blip r:embed="rId2">
            <a:alphaModFix/>
          </a:blip>
          <a:srcRect/>
          <a:stretch/>
        </p:blipFill>
        <p:spPr>
          <a:xfrm>
            <a:off x="3721511" y="134879"/>
            <a:ext cx="2679193" cy="27549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sp>
        <p:nvSpPr>
          <p:cNvPr id="40" name="Google Shape;40;p17"/>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41" name="Google Shape;41;p1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2" name="Google Shape;42;p1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3" name="Google Shape;43;p1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4" name="Google Shape;44;p17"/>
          <p:cNvPicPr preferRelativeResize="0"/>
          <p:nvPr/>
        </p:nvPicPr>
        <p:blipFill rotWithShape="1">
          <a:blip r:embed="rId2">
            <a:alphaModFix amt="13000"/>
          </a:blip>
          <a:srcRect/>
          <a:stretch/>
        </p:blipFill>
        <p:spPr>
          <a:xfrm>
            <a:off x="948142" y="110674"/>
            <a:ext cx="2935638" cy="30186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5"/>
        <p:cNvGrpSpPr/>
        <p:nvPr/>
      </p:nvGrpSpPr>
      <p:grpSpPr>
        <a:xfrm>
          <a:off x="0" y="0"/>
          <a:ext cx="0" cy="0"/>
          <a:chOff x="0" y="0"/>
          <a:chExt cx="0" cy="0"/>
        </a:xfrm>
      </p:grpSpPr>
      <p:sp>
        <p:nvSpPr>
          <p:cNvPr id="46" name="Google Shape;46;p18"/>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47" name="Google Shape;47;p18"/>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8" name="Google Shape;48;p18"/>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9" name="Google Shape;49;p18"/>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50" name="Google Shape;50;p18"/>
          <p:cNvPicPr preferRelativeResize="0"/>
          <p:nvPr/>
        </p:nvPicPr>
        <p:blipFill rotWithShape="1">
          <a:blip r:embed="rId2">
            <a:alphaModFix amt="24000"/>
          </a:blip>
          <a:srcRect/>
          <a:stretch/>
        </p:blipFill>
        <p:spPr>
          <a:xfrm>
            <a:off x="950400" y="29622"/>
            <a:ext cx="2935638" cy="30186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sp>
        <p:nvSpPr>
          <p:cNvPr id="52" name="Google Shape;52;p19"/>
          <p:cNvSpPr/>
          <p:nvPr/>
        </p:nvSpPr>
        <p:spPr>
          <a:xfrm>
            <a:off x="0" y="0"/>
            <a:ext cx="37215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3" name="Google Shape;53;p19"/>
          <p:cNvSpPr/>
          <p:nvPr/>
        </p:nvSpPr>
        <p:spPr>
          <a:xfrm>
            <a:off x="3373300" y="0"/>
            <a:ext cx="2386800" cy="3240000"/>
          </a:xfrm>
          <a:prstGeom prst="rect">
            <a:avLst/>
          </a:prstGeom>
          <a:solidFill>
            <a:schemeClr val="dk1"/>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4" name="Google Shape;54;p19"/>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5" name="Google Shape;55;p19"/>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6" name="Google Shape;56;p19"/>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7"/>
        <p:cNvGrpSpPr/>
        <p:nvPr/>
      </p:nvGrpSpPr>
      <p:grpSpPr>
        <a:xfrm>
          <a:off x="0" y="0"/>
          <a:ext cx="0" cy="0"/>
          <a:chOff x="0" y="0"/>
          <a:chExt cx="0" cy="0"/>
        </a:xfrm>
      </p:grpSpPr>
      <p:sp>
        <p:nvSpPr>
          <p:cNvPr id="58" name="Google Shape;58;p20"/>
          <p:cNvSpPr/>
          <p:nvPr/>
        </p:nvSpPr>
        <p:spPr>
          <a:xfrm>
            <a:off x="2792947" y="0"/>
            <a:ext cx="296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9" name="Google Shape;59;p20"/>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0" name="Google Shape;60;p20"/>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1" name="Google Shape;61;p20"/>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2" name="Google Shape;62;p20"/>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63"/>
        <p:cNvGrpSpPr/>
        <p:nvPr/>
      </p:nvGrpSpPr>
      <p:grpSpPr>
        <a:xfrm>
          <a:off x="0" y="0"/>
          <a:ext cx="0" cy="0"/>
          <a:chOff x="0" y="0"/>
          <a:chExt cx="0" cy="0"/>
        </a:xfrm>
      </p:grpSpPr>
      <p:sp>
        <p:nvSpPr>
          <p:cNvPr id="64" name="Google Shape;64;p21"/>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sp>
        <p:nvSpPr>
          <p:cNvPr id="65" name="Google Shape;65;p2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6" name="Google Shape;66;p2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7" name="Google Shape;67;p2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8" name="Google Shape;68;p21"/>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500"/>
              <a:buFont typeface="Arial"/>
              <a:buNone/>
              <a:defRPr sz="12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288000" y="745200"/>
            <a:ext cx="5184000" cy="21384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61bdd4b2ff_0_401"/>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500"/>
              <a:buFont typeface="Arial"/>
              <a:buNone/>
              <a:defRPr sz="12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9pPr>
          </a:lstStyle>
          <a:p>
            <a:endParaRPr/>
          </a:p>
        </p:txBody>
      </p:sp>
      <p:sp>
        <p:nvSpPr>
          <p:cNvPr id="99" name="Google Shape;99;g61bdd4b2ff_0_401"/>
          <p:cNvSpPr txBox="1">
            <a:spLocks noGrp="1"/>
          </p:cNvSpPr>
          <p:nvPr>
            <p:ph type="body" idx="1"/>
          </p:nvPr>
        </p:nvSpPr>
        <p:spPr>
          <a:xfrm>
            <a:off x="288000" y="745200"/>
            <a:ext cx="5184000" cy="2138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9pPr>
          </a:lstStyle>
          <a:p>
            <a:endParaRPr/>
          </a:p>
        </p:txBody>
      </p:sp>
      <p:sp>
        <p:nvSpPr>
          <p:cNvPr id="100" name="Google Shape;100;g61bdd4b2ff_0_401"/>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01" name="Google Shape;101;g61bdd4b2ff_0_401"/>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02" name="Google Shape;102;g61bdd4b2ff_0_401"/>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p:nvPr/>
        </p:nvSpPr>
        <p:spPr>
          <a:xfrm>
            <a:off x="964800" y="513100"/>
            <a:ext cx="4443300" cy="2256900"/>
          </a:xfrm>
          <a:prstGeom prst="rect">
            <a:avLst/>
          </a:prstGeom>
          <a:noFill/>
          <a:ln>
            <a:noFill/>
          </a:ln>
        </p:spPr>
        <p:txBody>
          <a:bodyPr spcFirstLastPara="1" wrap="square" lIns="32450" tIns="16225" rIns="32450" bIns="162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fi-FI" sz="1800" b="1">
                <a:solidFill>
                  <a:schemeClr val="dk1"/>
                </a:solidFill>
                <a:highlight>
                  <a:srgbClr val="FFFFFF"/>
                </a:highlight>
                <a:latin typeface="Gill Sans"/>
                <a:ea typeface="Gill Sans"/>
                <a:cs typeface="Gill Sans"/>
                <a:sym typeface="Gill Sans"/>
              </a:rPr>
              <a:t>Vad är demokrati för dig?</a:t>
            </a:r>
            <a:endParaRPr sz="1800" b="1" i="0" u="none" strike="noStrike" cap="none">
              <a:solidFill>
                <a:schemeClr val="dk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r>
              <a:rPr lang="fi-FI" sz="1800" b="1">
                <a:solidFill>
                  <a:schemeClr val="dk1"/>
                </a:solidFill>
                <a:highlight>
                  <a:srgbClr val="FFFFFF"/>
                </a:highlight>
                <a:latin typeface="Gill Sans"/>
                <a:ea typeface="Gill Sans"/>
                <a:cs typeface="Gill Sans"/>
                <a:sym typeface="Gill Sans"/>
              </a:rPr>
              <a:t>Hur kan vi försvara demokratin i vardagen?</a:t>
            </a:r>
            <a:endParaRPr sz="18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8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2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r>
              <a:rPr lang="fi-FI" sz="1200" b="1">
                <a:solidFill>
                  <a:schemeClr val="dk1"/>
                </a:solidFill>
                <a:latin typeface="Gill Sans"/>
                <a:ea typeface="Gill Sans"/>
                <a:cs typeface="Gill Sans"/>
                <a:sym typeface="Gill Sans"/>
              </a:rPr>
              <a:t>Demokratins försvarsdialoger</a:t>
            </a:r>
            <a:r>
              <a:rPr lang="fi-FI" sz="1200" b="1" i="0" u="none" strike="noStrike" cap="none">
                <a:solidFill>
                  <a:schemeClr val="dk1"/>
                </a:solidFill>
                <a:latin typeface="Gill Sans"/>
                <a:ea typeface="Gill Sans"/>
                <a:cs typeface="Gill Sans"/>
                <a:sym typeface="Gill Sans"/>
              </a:rPr>
              <a:t> 28.4</a:t>
            </a:r>
            <a:r>
              <a:rPr lang="fi-FI" sz="1200" b="1">
                <a:solidFill>
                  <a:schemeClr val="dk1"/>
                </a:solidFill>
                <a:latin typeface="Gill Sans"/>
                <a:ea typeface="Gill Sans"/>
                <a:cs typeface="Gill Sans"/>
                <a:sym typeface="Gill Sans"/>
              </a:rPr>
              <a:t> och</a:t>
            </a:r>
            <a:r>
              <a:rPr lang="fi-FI" sz="1200" b="1" i="0" u="none" strike="noStrike" cap="none">
                <a:solidFill>
                  <a:schemeClr val="dk1"/>
                </a:solidFill>
                <a:latin typeface="Gill Sans"/>
                <a:ea typeface="Gill Sans"/>
                <a:cs typeface="Gill Sans"/>
                <a:sym typeface="Gill Sans"/>
              </a:rPr>
              <a:t> 9.6    </a:t>
            </a:r>
            <a:r>
              <a:rPr lang="fi-FI" sz="800" b="1" i="0" u="none" strike="noStrike" cap="none">
                <a:solidFill>
                  <a:schemeClr val="dk1"/>
                </a:solidFill>
                <a:latin typeface="Gill Sans"/>
                <a:ea typeface="Gill Sans"/>
                <a:cs typeface="Gill Sans"/>
                <a:sym typeface="Gill Sans"/>
              </a:rPr>
              <a:t>           </a:t>
            </a:r>
            <a:r>
              <a:rPr lang="fi-FI" sz="800" i="1">
                <a:solidFill>
                  <a:schemeClr val="dk1"/>
                </a:solidFill>
                <a:latin typeface="Gill Sans"/>
                <a:ea typeface="Gill Sans"/>
                <a:cs typeface="Gill Sans"/>
                <a:sym typeface="Gill Sans"/>
              </a:rPr>
              <a:t>Planera din diskussion </a:t>
            </a:r>
            <a:endParaRPr sz="800" i="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r>
              <a:rPr lang="fi-FI" sz="800" i="1">
                <a:solidFill>
                  <a:schemeClr val="dk1"/>
                </a:solidFill>
                <a:latin typeface="Gill Sans"/>
                <a:ea typeface="Gill Sans"/>
                <a:cs typeface="Gill Sans"/>
                <a:sym typeface="Gill Sans"/>
              </a:rPr>
              <a:t>                                                                                                                    utgående från detta manus  </a:t>
            </a:r>
            <a:endParaRPr sz="800" i="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r>
              <a:rPr lang="fi-FI" sz="800" i="1">
                <a:solidFill>
                  <a:schemeClr val="dk1"/>
                </a:solidFill>
                <a:latin typeface="Gill Sans"/>
                <a:ea typeface="Gill Sans"/>
                <a:cs typeface="Gill Sans"/>
                <a:sym typeface="Gill Sans"/>
              </a:rPr>
              <a:t>                                                                                                                    så att det passar in för just</a:t>
            </a:r>
            <a:r>
              <a:rPr lang="fi-FI" sz="850" i="1">
                <a:solidFill>
                  <a:schemeClr val="dk1"/>
                </a:solidFill>
                <a:latin typeface="Gill Sans"/>
                <a:ea typeface="Gill Sans"/>
                <a:cs typeface="Gill Sans"/>
                <a:sym typeface="Gill Sans"/>
              </a:rPr>
              <a:t> </a:t>
            </a:r>
            <a:endParaRPr sz="850" i="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r>
              <a:rPr lang="fi-FI" sz="1200">
                <a:solidFill>
                  <a:schemeClr val="dk1"/>
                </a:solidFill>
                <a:latin typeface="Gill Sans"/>
                <a:ea typeface="Gill Sans"/>
                <a:cs typeface="Gill Sans"/>
                <a:sym typeface="Gill Sans"/>
              </a:rPr>
              <a:t>Längd</a:t>
            </a:r>
            <a:r>
              <a:rPr lang="fi-FI" sz="1200" b="0" i="0" u="none" strike="noStrike" cap="none">
                <a:solidFill>
                  <a:schemeClr val="dk1"/>
                </a:solidFill>
                <a:latin typeface="Gill Sans"/>
                <a:ea typeface="Gill Sans"/>
                <a:cs typeface="Gill Sans"/>
                <a:sym typeface="Gill Sans"/>
              </a:rPr>
              <a:t> 120 min, </a:t>
            </a:r>
            <a:r>
              <a:rPr lang="fi-FI" sz="1200">
                <a:solidFill>
                  <a:schemeClr val="dk1"/>
                </a:solidFill>
                <a:latin typeface="Gill Sans"/>
                <a:ea typeface="Gill Sans"/>
                <a:cs typeface="Gill Sans"/>
                <a:sym typeface="Gill Sans"/>
              </a:rPr>
              <a:t>på distans eller live                               </a:t>
            </a:r>
            <a:r>
              <a:rPr lang="fi-FI" sz="800" i="1">
                <a:solidFill>
                  <a:schemeClr val="dk1"/>
                </a:solidFill>
                <a:latin typeface="Gill Sans"/>
                <a:ea typeface="Gill Sans"/>
                <a:cs typeface="Gill Sans"/>
                <a:sym typeface="Gill Sans"/>
              </a:rPr>
              <a:t>dig och din diskussion</a:t>
            </a:r>
            <a:endParaRPr sz="8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2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800" b="0" i="1" u="none" strike="noStrike" cap="none">
              <a:solidFill>
                <a:schemeClr val="dk1"/>
              </a:solidFill>
              <a:latin typeface="Gill Sans"/>
              <a:ea typeface="Gill Sans"/>
              <a:cs typeface="Gill Sans"/>
              <a:sym typeface="Gill Sans"/>
            </a:endParaRPr>
          </a:p>
        </p:txBody>
      </p:sp>
      <p:cxnSp>
        <p:nvCxnSpPr>
          <p:cNvPr id="190" name="Google Shape;190;p2"/>
          <p:cNvCxnSpPr/>
          <p:nvPr/>
        </p:nvCxnSpPr>
        <p:spPr>
          <a:xfrm rot="10800000" flipH="1">
            <a:off x="786750" y="2481800"/>
            <a:ext cx="4186500" cy="27600"/>
          </a:xfrm>
          <a:prstGeom prst="straightConnector1">
            <a:avLst/>
          </a:prstGeom>
          <a:noFill/>
          <a:ln w="19050" cap="flat" cmpd="sng">
            <a:solidFill>
              <a:srgbClr val="FFE006"/>
            </a:solidFill>
            <a:prstDash val="solid"/>
            <a:round/>
            <a:headEnd type="none" w="sm" len="sm"/>
            <a:tailEnd type="none" w="sm" len="sm"/>
          </a:ln>
        </p:spPr>
      </p:cxnSp>
      <p:pic>
        <p:nvPicPr>
          <p:cNvPr id="191" name="Google Shape;191;p2"/>
          <p:cNvPicPr preferRelativeResize="0"/>
          <p:nvPr/>
        </p:nvPicPr>
        <p:blipFill rotWithShape="1">
          <a:blip r:embed="rId3">
            <a:alphaModFix/>
          </a:blip>
          <a:srcRect/>
          <a:stretch/>
        </p:blipFill>
        <p:spPr>
          <a:xfrm>
            <a:off x="2513050" y="2866200"/>
            <a:ext cx="733899" cy="169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c0f2b2eed9_0_11"/>
          <p:cNvSpPr txBox="1"/>
          <p:nvPr/>
        </p:nvSpPr>
        <p:spPr>
          <a:xfrm>
            <a:off x="389800" y="328875"/>
            <a:ext cx="2448300" cy="192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Demokratins försvarsdialoger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t>
            </a:r>
            <a:r>
              <a:rPr lang="fi-FI" sz="700">
                <a:solidFill>
                  <a:schemeClr val="dk1"/>
                </a:solidFill>
                <a:latin typeface="Gill Sans"/>
                <a:ea typeface="Gill Sans"/>
                <a:cs typeface="Gill Sans"/>
                <a:sym typeface="Gill Sans"/>
              </a:rPr>
              <a:t>Inledning, spelregler, presentationsrunda, </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  	inledande grej</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8</a:t>
            </a: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Gemensam diskussion (inklusive paus)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i="0" u="none" strike="noStrike" cap="none">
                <a:solidFill>
                  <a:schemeClr val="dk1"/>
                </a:solidFill>
                <a:latin typeface="Gill Sans"/>
                <a:ea typeface="Gill Sans"/>
                <a:cs typeface="Gill Sans"/>
                <a:sym typeface="Gill Sans"/>
              </a:rPr>
              <a:t>5 	</a:t>
            </a:r>
            <a:r>
              <a:rPr lang="fi-FI" sz="700" b="1">
                <a:solidFill>
                  <a:schemeClr val="dk1"/>
                </a:solidFill>
                <a:latin typeface="Gill Sans"/>
                <a:ea typeface="Gill Sans"/>
                <a:cs typeface="Gill Sans"/>
                <a:sym typeface="Gill Sans"/>
              </a:rPr>
              <a:t>Skriv ner insikter</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a:t>
            </a:r>
            <a:r>
              <a:rPr lang="fi-FI" sz="700">
                <a:solidFill>
                  <a:schemeClr val="dk1"/>
                </a:solidFill>
                <a:latin typeface="Gill Sans"/>
                <a:ea typeface="Gill Sans"/>
                <a:cs typeface="Gill Sans"/>
                <a:sym typeface="Gill Sans"/>
              </a:rPr>
              <a:t>Berätta om insikterna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Tack, avslutning</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
        <p:nvSpPr>
          <p:cNvPr id="266" name="Google Shape;266;gc0f2b2eed9_0_11"/>
          <p:cNvSpPr txBox="1"/>
          <p:nvPr/>
        </p:nvSpPr>
        <p:spPr>
          <a:xfrm>
            <a:off x="3101825" y="328875"/>
            <a:ext cx="23856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a:solidFill>
                  <a:schemeClr val="dk1"/>
                </a:solidFill>
                <a:latin typeface="Gill Sans"/>
                <a:ea typeface="Gill Sans"/>
                <a:cs typeface="Gill Sans"/>
                <a:sym typeface="Gill Sans"/>
              </a:rPr>
              <a:t>Skriv ner insikter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r>
              <a:rPr lang="fi-FI" sz="700">
                <a:solidFill>
                  <a:schemeClr val="dk1"/>
                </a:solidFill>
                <a:latin typeface="Gill Sans"/>
                <a:ea typeface="Gill Sans"/>
                <a:cs typeface="Gill Sans"/>
                <a:sym typeface="Gill Sans"/>
              </a:rPr>
              <a:t>Tack för en bra och konstruktiv diskussion! Ni har delat med er av erfarenheter som relaterar bland annat till…</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457200" marR="0" lvl="0" indent="-273050" algn="just" rtl="0">
              <a:lnSpc>
                <a:spcPct val="100000"/>
              </a:lnSpc>
              <a:spcBef>
                <a:spcPts val="0"/>
              </a:spcBef>
              <a:spcAft>
                <a:spcPts val="0"/>
              </a:spcAft>
              <a:buClr>
                <a:schemeClr val="dk1"/>
              </a:buClr>
              <a:buSzPts val="700"/>
              <a:buFont typeface="Gill Sans"/>
              <a:buChar char="➔"/>
            </a:pPr>
            <a:r>
              <a:rPr lang="fi-FI" sz="700" i="1">
                <a:solidFill>
                  <a:schemeClr val="dk1"/>
                </a:solidFill>
                <a:latin typeface="Gill Sans"/>
                <a:ea typeface="Gill Sans"/>
                <a:cs typeface="Gill Sans"/>
                <a:sym typeface="Gill Sans"/>
              </a:rPr>
              <a:t>Sammanställ kort vilka teman ni har diskuterat kring </a:t>
            </a:r>
            <a:endParaRPr sz="70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Till näst skriver vi ner vilka insikter, tankar eller känslor som diskussionen har väckt hos er. </a:t>
            </a:r>
            <a:endParaRPr sz="7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Skriv ner på datorn eller på papper några insikter, känslor eller tankar som blev kvar hos dig.</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r>
              <a:rPr lang="fi-FI" sz="700">
                <a:solidFill>
                  <a:schemeClr val="dk1"/>
                </a:solidFill>
                <a:latin typeface="Gill Sans"/>
                <a:ea typeface="Gill Sans"/>
                <a:cs typeface="Gill Sans"/>
                <a:sym typeface="Gill Sans"/>
              </a:rPr>
              <a:t>Ni har några minuter på er. Välj sedan en insikt som ni delar med de andra. </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1828800" marR="0" lvl="0" indent="0" algn="just" rtl="0">
              <a:lnSpc>
                <a:spcPct val="100000"/>
              </a:lnSpc>
              <a:spcBef>
                <a:spcPts val="0"/>
              </a:spcBef>
              <a:spcAft>
                <a:spcPts val="0"/>
              </a:spcAft>
              <a:buClr>
                <a:schemeClr val="dk1"/>
              </a:buClr>
              <a:buSzPts val="400"/>
              <a:buFont typeface="Arial"/>
              <a:buNone/>
            </a:pPr>
            <a:r>
              <a:rPr lang="fi-FI" sz="700" b="1" i="0" u="none" strike="noStrike" cap="none">
                <a:solidFill>
                  <a:schemeClr val="dk1"/>
                </a:solidFill>
                <a:latin typeface="Gill Sans"/>
                <a:ea typeface="Gill Sans"/>
                <a:cs typeface="Gill Sans"/>
                <a:sym typeface="Gill Sans"/>
              </a:rPr>
              <a:t>5 min</a:t>
            </a:r>
            <a:endParaRPr sz="700" b="0" i="0" u="none" strike="noStrike" cap="none">
              <a:solidFill>
                <a:srgbClr val="000000"/>
              </a:solidFill>
              <a:latin typeface="Gill Sans"/>
              <a:ea typeface="Gill Sans"/>
              <a:cs typeface="Gill Sans"/>
              <a:sym typeface="Gill Sans"/>
            </a:endParaRPr>
          </a:p>
        </p:txBody>
      </p:sp>
      <p:pic>
        <p:nvPicPr>
          <p:cNvPr id="267" name="Google Shape;267;gc0f2b2eed9_0_11"/>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68" name="Google Shape;268;gc0f2b2eed9_0_11"/>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
        <p:nvSpPr>
          <p:cNvPr id="269" name="Google Shape;269;gc0f2b2eed9_0_11"/>
          <p:cNvSpPr txBox="1"/>
          <p:nvPr/>
        </p:nvSpPr>
        <p:spPr>
          <a:xfrm>
            <a:off x="212527" y="154191"/>
            <a:ext cx="2509200" cy="30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0" u="none" strike="noStrike" cap="none">
              <a:solidFill>
                <a:srgbClr val="000000"/>
              </a:solidFill>
              <a:latin typeface="Arial"/>
              <a:ea typeface="Arial"/>
              <a:cs typeface="Arial"/>
              <a:sym typeface="Arial"/>
            </a:endParaRPr>
          </a:p>
        </p:txBody>
      </p:sp>
      <p:sp>
        <p:nvSpPr>
          <p:cNvPr id="270" name="Google Shape;270;gc0f2b2eed9_0_11"/>
          <p:cNvSpPr txBox="1"/>
          <p:nvPr/>
        </p:nvSpPr>
        <p:spPr>
          <a:xfrm>
            <a:off x="364927" y="306591"/>
            <a:ext cx="2509200" cy="30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rgbClr val="000000"/>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c0f2b2eed9_0_18"/>
          <p:cNvSpPr txBox="1"/>
          <p:nvPr/>
        </p:nvSpPr>
        <p:spPr>
          <a:xfrm>
            <a:off x="310625" y="274050"/>
            <a:ext cx="2490900" cy="194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Demokratins försvarsdialoger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rgbClr val="FF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t>
            </a:r>
            <a:r>
              <a:rPr lang="fi-FI" sz="700">
                <a:solidFill>
                  <a:schemeClr val="dk1"/>
                </a:solidFill>
                <a:latin typeface="Gill Sans"/>
                <a:ea typeface="Gill Sans"/>
                <a:cs typeface="Gill Sans"/>
                <a:sym typeface="Gill Sans"/>
              </a:rPr>
              <a:t>Inledning, spelregler, presentationsrunda, </a:t>
            </a:r>
            <a:endParaRPr sz="700">
              <a:solidFill>
                <a:schemeClr val="dk1"/>
              </a:solidFill>
              <a:latin typeface="Gill Sans"/>
              <a:ea typeface="Gill Sans"/>
              <a:cs typeface="Gill Sans"/>
              <a:sym typeface="Gill Sans"/>
            </a:endParaRPr>
          </a:p>
          <a:p>
            <a:pPr marL="0" marR="0" lvl="0" indent="45720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inledande grej</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8</a:t>
            </a: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Gemensam diskussion (inklusive paus)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Skriv ner insikter</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1</a:t>
            </a:r>
            <a:r>
              <a:rPr lang="fi-FI" sz="700" b="1" i="0" u="none" strike="noStrike" cap="none">
                <a:solidFill>
                  <a:schemeClr val="dk1"/>
                </a:solidFill>
                <a:latin typeface="Gill Sans"/>
                <a:ea typeface="Gill Sans"/>
                <a:cs typeface="Gill Sans"/>
                <a:sym typeface="Gill Sans"/>
              </a:rPr>
              <a:t>0	</a:t>
            </a:r>
            <a:r>
              <a:rPr lang="fi-FI" sz="700" b="1">
                <a:solidFill>
                  <a:schemeClr val="dk1"/>
                </a:solidFill>
                <a:latin typeface="Gill Sans"/>
                <a:ea typeface="Gill Sans"/>
                <a:cs typeface="Gill Sans"/>
                <a:sym typeface="Gill Sans"/>
              </a:rPr>
              <a:t>Berätta om insikterna</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Tack, avslutning</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
        <p:nvSpPr>
          <p:cNvPr id="277" name="Google Shape;277;gc0f2b2eed9_0_18"/>
          <p:cNvSpPr txBox="1"/>
          <p:nvPr/>
        </p:nvSpPr>
        <p:spPr>
          <a:xfrm>
            <a:off x="3184725" y="274050"/>
            <a:ext cx="2328000" cy="242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a:solidFill>
                  <a:schemeClr val="dk1"/>
                </a:solidFill>
                <a:latin typeface="Gill Sans"/>
                <a:ea typeface="Gill Sans"/>
                <a:cs typeface="Gill Sans"/>
                <a:sym typeface="Gill Sans"/>
              </a:rPr>
              <a:t>Berätta om insikterna </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Nu ber jag att var och en av er  med en mening dela med sig av en insikt, känsla eller tanke som blev kvar efter vår gemensamma diskussion. </a:t>
            </a: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Vi kan börja till exempel med dig…</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a:p>
            <a:pPr marL="330200" marR="0" lvl="0" indent="-133350" algn="just" rtl="0">
              <a:lnSpc>
                <a:spcPct val="115000"/>
              </a:lnSpc>
              <a:spcBef>
                <a:spcPts val="0"/>
              </a:spcBef>
              <a:spcAft>
                <a:spcPts val="0"/>
              </a:spcAft>
              <a:buClr>
                <a:schemeClr val="dk1"/>
              </a:buClr>
              <a:buSzPts val="700"/>
              <a:buFont typeface="Gill Sans"/>
              <a:buChar char="➔"/>
            </a:pPr>
            <a:r>
              <a:rPr lang="fi-FI" sz="700" i="1">
                <a:solidFill>
                  <a:schemeClr val="dk1"/>
                </a:solidFill>
                <a:latin typeface="Gill Sans"/>
                <a:ea typeface="Gill Sans"/>
                <a:cs typeface="Gill Sans"/>
                <a:sym typeface="Gill Sans"/>
              </a:rPr>
              <a:t>Börja med en person som du antar är redo att berätta om sin insikt</a:t>
            </a:r>
            <a:endParaRPr sz="700" b="0" i="1" u="none" strike="noStrike" cap="none">
              <a:solidFill>
                <a:schemeClr val="dk1"/>
              </a:solidFill>
              <a:latin typeface="Gill Sans"/>
              <a:ea typeface="Gill Sans"/>
              <a:cs typeface="Gill Sans"/>
              <a:sym typeface="Gill Sans"/>
            </a:endParaRPr>
          </a:p>
          <a:p>
            <a:pPr marL="330200" marR="0" lvl="0" indent="-133350" algn="just" rtl="0">
              <a:lnSpc>
                <a:spcPct val="115000"/>
              </a:lnSpc>
              <a:spcBef>
                <a:spcPts val="0"/>
              </a:spcBef>
              <a:spcAft>
                <a:spcPts val="0"/>
              </a:spcAft>
              <a:buClr>
                <a:schemeClr val="dk1"/>
              </a:buClr>
              <a:buSzPts val="700"/>
              <a:buFont typeface="Gill Sans"/>
              <a:buChar char="➔"/>
            </a:pPr>
            <a:r>
              <a:rPr lang="fi-FI" sz="700" i="1">
                <a:solidFill>
                  <a:schemeClr val="dk1"/>
                </a:solidFill>
                <a:latin typeface="Gill Sans"/>
                <a:ea typeface="Gill Sans"/>
                <a:cs typeface="Gill Sans"/>
                <a:sym typeface="Gill Sans"/>
              </a:rPr>
              <a:t>Allt behöver man inte dela om man inte vill</a:t>
            </a:r>
            <a:endParaRPr sz="700" b="0" i="1"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1"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r>
              <a:rPr lang="fi-FI" sz="700">
                <a:solidFill>
                  <a:schemeClr val="dk1"/>
                </a:solidFill>
                <a:latin typeface="Gill Sans"/>
                <a:ea typeface="Gill Sans"/>
                <a:cs typeface="Gill Sans"/>
                <a:sym typeface="Gill Sans"/>
              </a:rPr>
              <a:t>Tack. Nu vill jag ännu fråga er vilka borde fortsätta diskussionen och om vilket ämne? </a:t>
            </a: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				</a:t>
            </a:r>
            <a:r>
              <a:rPr lang="fi-FI" sz="700" b="1" i="0" u="none" strike="noStrike" cap="none">
                <a:solidFill>
                  <a:schemeClr val="dk1"/>
                </a:solidFill>
                <a:latin typeface="Gill Sans"/>
                <a:ea typeface="Gill Sans"/>
                <a:cs typeface="Gill Sans"/>
                <a:sym typeface="Gill Sans"/>
              </a:rPr>
              <a:t>10 min</a:t>
            </a:r>
            <a:endParaRPr sz="700" b="1" i="0" u="none" strike="noStrike" cap="none">
              <a:solidFill>
                <a:schemeClr val="dk1"/>
              </a:solidFill>
              <a:latin typeface="Gill Sans"/>
              <a:ea typeface="Gill Sans"/>
              <a:cs typeface="Gill Sans"/>
              <a:sym typeface="Gill Sans"/>
            </a:endParaRPr>
          </a:p>
        </p:txBody>
      </p:sp>
      <p:pic>
        <p:nvPicPr>
          <p:cNvPr id="278" name="Google Shape;278;gc0f2b2eed9_0_18"/>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79" name="Google Shape;279;gc0f2b2eed9_0_1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c0f2b2eed9_0_25"/>
          <p:cNvSpPr txBox="1"/>
          <p:nvPr/>
        </p:nvSpPr>
        <p:spPr>
          <a:xfrm>
            <a:off x="237525" y="316700"/>
            <a:ext cx="2430000" cy="194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Demokratins försvarsdialoger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rgbClr val="FF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t>
            </a:r>
            <a:r>
              <a:rPr lang="fi-FI" sz="700">
                <a:solidFill>
                  <a:schemeClr val="dk1"/>
                </a:solidFill>
                <a:latin typeface="Gill Sans"/>
                <a:ea typeface="Gill Sans"/>
                <a:cs typeface="Gill Sans"/>
                <a:sym typeface="Gill Sans"/>
              </a:rPr>
              <a:t>Inledning, spelregler, presentationsrunda, </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 	inledande grej</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85 	</a:t>
            </a:r>
            <a:r>
              <a:rPr lang="fi-FI" sz="700">
                <a:solidFill>
                  <a:schemeClr val="dk1"/>
                </a:solidFill>
                <a:latin typeface="Gill Sans"/>
                <a:ea typeface="Gill Sans"/>
                <a:cs typeface="Gill Sans"/>
                <a:sym typeface="Gill Sans"/>
              </a:rPr>
              <a:t>Gemensam diskussion (inklusive paus)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Skriv ner insikter</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10	</a:t>
            </a:r>
            <a:r>
              <a:rPr lang="fi-FI" sz="700">
                <a:solidFill>
                  <a:schemeClr val="dk1"/>
                </a:solidFill>
                <a:latin typeface="Gill Sans"/>
                <a:ea typeface="Gill Sans"/>
                <a:cs typeface="Gill Sans"/>
                <a:sym typeface="Gill Sans"/>
              </a:rPr>
              <a:t>Berätta om insikterna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1" i="0" u="none" strike="noStrike" cap="none">
                <a:solidFill>
                  <a:schemeClr val="dk1"/>
                </a:solidFill>
                <a:latin typeface="Gill Sans"/>
                <a:ea typeface="Gill Sans"/>
                <a:cs typeface="Gill Sans"/>
                <a:sym typeface="Gill Sans"/>
              </a:rPr>
              <a:t>5	</a:t>
            </a:r>
            <a:r>
              <a:rPr lang="fi-FI" sz="700" b="1">
                <a:solidFill>
                  <a:schemeClr val="dk1"/>
                </a:solidFill>
                <a:latin typeface="Gill Sans"/>
                <a:ea typeface="Gill Sans"/>
                <a:cs typeface="Gill Sans"/>
                <a:sym typeface="Gill Sans"/>
              </a:rPr>
              <a:t>Tack, avslutning</a:t>
            </a:r>
            <a:endParaRPr sz="7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
        <p:nvSpPr>
          <p:cNvPr id="286" name="Google Shape;286;gc0f2b2eed9_0_25"/>
          <p:cNvSpPr txBox="1"/>
          <p:nvPr/>
        </p:nvSpPr>
        <p:spPr>
          <a:xfrm>
            <a:off x="3092475" y="203975"/>
            <a:ext cx="2466600" cy="304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a:solidFill>
                  <a:schemeClr val="dk1"/>
                </a:solidFill>
                <a:latin typeface="Gill Sans"/>
                <a:ea typeface="Gill Sans"/>
                <a:cs typeface="Gill Sans"/>
                <a:sym typeface="Gill Sans"/>
              </a:rPr>
              <a:t>Tack och avslutning</a:t>
            </a:r>
            <a:endParaRPr sz="9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endParaRPr sz="900" b="1">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Hur kändes den här Dialogpaus-diskussionen och det här temat?</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endParaRPr sz="7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Vilken känsla eller stämning fick ni av den gemensamma diskussionen?</a:t>
            </a:r>
            <a:endParaRPr sz="7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r>
              <a:rPr lang="fi-FI" sz="700">
                <a:solidFill>
                  <a:schemeClr val="dk1"/>
                </a:solidFill>
                <a:latin typeface="Gill Sans"/>
                <a:ea typeface="Gill Sans"/>
                <a:cs typeface="Gill Sans"/>
                <a:sym typeface="Gill Sans"/>
              </a:rPr>
              <a:t>Dialogernas sammandrag publiceras för alla på webbsidorna för Demokratins försvarsdialoger och Finansministeriet skickar sammandraget även vidare till administration vid stat och kommun. </a:t>
            </a:r>
            <a:endParaRPr sz="700">
              <a:solidFill>
                <a:schemeClr val="dk1"/>
              </a:solidFill>
            </a:endParaRPr>
          </a:p>
          <a:p>
            <a:pPr marL="0" lvl="0" indent="0" algn="l" rtl="0">
              <a:spcBef>
                <a:spcPts val="0"/>
              </a:spcBef>
              <a:spcAft>
                <a:spcPts val="0"/>
              </a:spcAft>
              <a:buClr>
                <a:schemeClr val="dk1"/>
              </a:buClr>
              <a:buSzPts val="700"/>
              <a:buFont typeface="Arial"/>
              <a:buNone/>
            </a:pP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r>
              <a:rPr lang="fi-FI" sz="700">
                <a:solidFill>
                  <a:schemeClr val="dk1"/>
                </a:solidFill>
                <a:latin typeface="Gill Sans"/>
                <a:ea typeface="Gill Sans"/>
                <a:cs typeface="Gill Sans"/>
                <a:sym typeface="Gill Sans"/>
              </a:rPr>
              <a:t>I sammandraget beskrivs hur enskilda individer och samfund kan förstärka demokratin på egen hand samt hur den lokala, nationella och internationella demokratins försvarande relaterar till varann. </a:t>
            </a:r>
            <a:endParaRPr sz="7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900"/>
              <a:buFont typeface="Arial"/>
              <a:buNone/>
            </a:pPr>
            <a:endParaRPr sz="7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Om du vill kan du i sociala medier berätta att du varit med om denna diskussion. Du kan använda till exempel hashtags som #dialogpaus #demokratinsförsvarsdialoger. Diskussionen var konfidentiell så berätta inget som någon annan har sagt utan lov. Du kan dela med dig av dina egna tankar och känslor. </a:t>
            </a:r>
            <a:r>
              <a:rPr lang="fi-FI" sz="700">
                <a:solidFill>
                  <a:schemeClr val="dk1"/>
                </a:solidFill>
              </a:rPr>
              <a:t> </a:t>
            </a:r>
            <a:endParaRPr sz="700">
              <a:solidFill>
                <a:schemeClr val="dk1"/>
              </a:solidFill>
            </a:endParaRPr>
          </a:p>
          <a:p>
            <a:pPr marL="0" lvl="0" indent="0" algn="just" rtl="0">
              <a:spcBef>
                <a:spcPts val="0"/>
              </a:spcBef>
              <a:spcAft>
                <a:spcPts val="0"/>
              </a:spcAft>
              <a:buClr>
                <a:schemeClr val="dk1"/>
              </a:buClr>
              <a:buSzPts val="900"/>
              <a:buFont typeface="Arial"/>
              <a:buNone/>
            </a:pPr>
            <a:endParaRPr sz="7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Tack för en givande diskussion. Hoppas ni nu fortsätter diskussionen som vi nu påbörjat. </a:t>
            </a:r>
            <a:endParaRPr sz="700">
              <a:solidFill>
                <a:schemeClr val="dk1"/>
              </a:solidFill>
              <a:latin typeface="Gill Sans"/>
              <a:ea typeface="Gill Sans"/>
              <a:cs typeface="Gill Sans"/>
              <a:sym typeface="Gill Sans"/>
            </a:endParaRPr>
          </a:p>
        </p:txBody>
      </p:sp>
      <p:pic>
        <p:nvPicPr>
          <p:cNvPr id="287" name="Google Shape;287;gc0f2b2eed9_0_25"/>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88" name="Google Shape;288;gc0f2b2eed9_0_25"/>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25ff5105af_0_0"/>
          <p:cNvSpPr/>
          <p:nvPr/>
        </p:nvSpPr>
        <p:spPr>
          <a:xfrm>
            <a:off x="0" y="199"/>
            <a:ext cx="5759400" cy="3239700"/>
          </a:xfrm>
          <a:prstGeom prst="rect">
            <a:avLst/>
          </a:prstGeom>
          <a:solidFill>
            <a:srgbClr val="FFE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Georgia"/>
              <a:ea typeface="Georgia"/>
              <a:cs typeface="Georgia"/>
              <a:sym typeface="Georgia"/>
            </a:endParaRPr>
          </a:p>
        </p:txBody>
      </p:sp>
      <p:sp>
        <p:nvSpPr>
          <p:cNvPr id="197" name="Google Shape;197;g125ff5105af_0_0"/>
          <p:cNvSpPr/>
          <p:nvPr/>
        </p:nvSpPr>
        <p:spPr>
          <a:xfrm>
            <a:off x="645689" y="251520"/>
            <a:ext cx="4468200" cy="27369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Georgia"/>
              <a:ea typeface="Georgia"/>
              <a:cs typeface="Georgia"/>
              <a:sym typeface="Georgia"/>
            </a:endParaRPr>
          </a:p>
        </p:txBody>
      </p:sp>
      <p:sp>
        <p:nvSpPr>
          <p:cNvPr id="198" name="Google Shape;198;g125ff5105af_0_0"/>
          <p:cNvSpPr txBox="1"/>
          <p:nvPr/>
        </p:nvSpPr>
        <p:spPr>
          <a:xfrm>
            <a:off x="981275" y="291300"/>
            <a:ext cx="3807900" cy="312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50"/>
              <a:buFont typeface="Merriweather Sans"/>
              <a:buNone/>
            </a:pPr>
            <a:r>
              <a:rPr lang="fi-FI" sz="850" b="1">
                <a:solidFill>
                  <a:schemeClr val="dk1"/>
                </a:solidFill>
                <a:latin typeface="Gill Sans"/>
                <a:ea typeface="Gill Sans"/>
                <a:cs typeface="Gill Sans"/>
                <a:sym typeface="Gill Sans"/>
              </a:rPr>
              <a:t>Anvisningar för att redigera manuskriptet </a:t>
            </a:r>
            <a:r>
              <a:rPr lang="fi-FI" sz="850" b="1" i="0" u="none" strike="noStrike" cap="none">
                <a:solidFill>
                  <a:schemeClr val="dk1"/>
                </a:solidFill>
                <a:latin typeface="Gill Sans"/>
                <a:ea typeface="Gill Sans"/>
                <a:cs typeface="Gill Sans"/>
                <a:sym typeface="Gill Sans"/>
              </a:rPr>
              <a:t> </a:t>
            </a:r>
            <a:endParaRPr sz="850" b="1"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850"/>
              <a:buFont typeface="Merriweather Sans"/>
              <a:buNone/>
            </a:pPr>
            <a:endParaRPr sz="850" b="1">
              <a:solidFill>
                <a:schemeClr val="dk1"/>
              </a:solidFill>
              <a:latin typeface="Gill Sans"/>
              <a:ea typeface="Gill Sans"/>
              <a:cs typeface="Gill Sans"/>
              <a:sym typeface="Gill Sans"/>
            </a:endParaRPr>
          </a:p>
          <a:p>
            <a:pPr marL="239176" marR="0" lvl="0" indent="-235620"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Planera din diskussion på förhand utgående från manuset. Du kan också använda dig av kort för att leda diskussionen: </a:t>
            </a:r>
            <a:r>
              <a:rPr lang="fi-FI" sz="700" i="1">
                <a:solidFill>
                  <a:schemeClr val="dk1"/>
                </a:solidFill>
                <a:latin typeface="Gill Sans"/>
                <a:ea typeface="Gill Sans"/>
                <a:cs typeface="Gill Sans"/>
                <a:sym typeface="Gill Sans"/>
              </a:rPr>
              <a:t>https://www.dialogpaus.fi/verktyg/kort-for-att-leda-diskussionen/</a:t>
            </a:r>
            <a:endParaRPr sz="700" b="0" i="1" u="none" strike="noStrike" cap="none">
              <a:solidFill>
                <a:schemeClr val="dk1"/>
              </a:solidFill>
              <a:latin typeface="Gill Sans"/>
              <a:ea typeface="Gill Sans"/>
              <a:cs typeface="Gill Sans"/>
              <a:sym typeface="Gill Sans"/>
            </a:endParaRPr>
          </a:p>
          <a:p>
            <a:pPr marL="239176" marR="0" lvl="0" indent="-191170"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6" marR="0" lvl="0" indent="-235620"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Manuset fungerar som stöd för diskussionsledaren och vi föreslår inte att du delar det med diskussionsdeltagarna. Du kan till exempel printa ut manuskriptet efter redigering. </a:t>
            </a:r>
            <a:endParaRPr sz="700">
              <a:solidFill>
                <a:schemeClr val="dk1"/>
              </a:solidFill>
              <a:latin typeface="Gill Sans"/>
              <a:ea typeface="Gill Sans"/>
              <a:cs typeface="Gill Sans"/>
              <a:sym typeface="Gill Sans"/>
            </a:endParaRPr>
          </a:p>
          <a:p>
            <a:pPr marL="457200" marR="0" lvl="0" indent="0" algn="l" rtl="0">
              <a:lnSpc>
                <a:spcPct val="100000"/>
              </a:lnSpc>
              <a:spcBef>
                <a:spcPts val="151"/>
              </a:spcBef>
              <a:spcAft>
                <a:spcPts val="0"/>
              </a:spcAft>
              <a:buNone/>
            </a:pPr>
            <a:endParaRPr sz="700">
              <a:solidFill>
                <a:schemeClr val="dk1"/>
              </a:solidFill>
              <a:latin typeface="Gill Sans"/>
              <a:ea typeface="Gill Sans"/>
              <a:cs typeface="Gill Sans"/>
              <a:sym typeface="Gill Sans"/>
            </a:endParaRPr>
          </a:p>
          <a:p>
            <a:pPr marL="239176" marR="0" lvl="0" indent="-235620"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Uttrycken som används i manuskriptet är exempel och vi hoppas att du redigerar dem så att de passar bättre in för just din målgrupp och ert diskussionsämne. Du kan också redigera uttrycken så att de känns naturliga för dig att uttrycka. </a:t>
            </a:r>
            <a:endParaRPr sz="700" b="0" i="0" u="none" strike="noStrike" cap="none">
              <a:solidFill>
                <a:srgbClr val="000000"/>
              </a:solidFill>
              <a:latin typeface="Arial"/>
              <a:ea typeface="Arial"/>
              <a:cs typeface="Arial"/>
              <a:sym typeface="Arial"/>
            </a:endParaRPr>
          </a:p>
          <a:p>
            <a:pPr marL="239176" marR="0" lvl="0" indent="-191170"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6" marR="0" lvl="0" indent="-235620"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Alla klockslag är ungefärliga och tanken är att de skall ge en uppfattning om ungefär hur länge varje skede räcker.  Det är inte meningen att följa dem till punkt och pricka förutom för inledningen och avslutningen. </a:t>
            </a:r>
            <a:endParaRPr sz="700">
              <a:solidFill>
                <a:schemeClr val="dk1"/>
              </a:solidFill>
              <a:latin typeface="Gill Sans"/>
              <a:ea typeface="Gill Sans"/>
              <a:cs typeface="Gill Sans"/>
              <a:sym typeface="Gill Sans"/>
            </a:endParaRPr>
          </a:p>
          <a:p>
            <a:pPr marL="457200" marR="0" lvl="0" indent="0" algn="l" rtl="0">
              <a:lnSpc>
                <a:spcPct val="100000"/>
              </a:lnSpc>
              <a:spcBef>
                <a:spcPts val="151"/>
              </a:spcBef>
              <a:spcAft>
                <a:spcPts val="0"/>
              </a:spcAft>
              <a:buNone/>
            </a:pPr>
            <a:endParaRPr sz="700">
              <a:solidFill>
                <a:schemeClr val="dk1"/>
              </a:solidFill>
              <a:latin typeface="Gill Sans"/>
              <a:ea typeface="Gill Sans"/>
              <a:cs typeface="Gill Sans"/>
              <a:sym typeface="Gill Sans"/>
            </a:endParaRPr>
          </a:p>
          <a:p>
            <a:pPr marL="239176" marR="0" lvl="0" indent="-235620"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Du får gärna använda dig av ditt tidigare kunnande om att facilitera och leda grupper och kan vi behov också använda dig av bra tips för att stödja deltagarna under diskussionens gång. </a:t>
            </a:r>
            <a:endParaRPr sz="700" b="0" i="0" u="none" strike="noStrike" cap="none">
              <a:solidFill>
                <a:schemeClr val="dk1"/>
              </a:solidFill>
              <a:latin typeface="Gill Sans"/>
              <a:ea typeface="Gill Sans"/>
              <a:cs typeface="Gill Sans"/>
              <a:sym typeface="Gill Sans"/>
            </a:endParaRPr>
          </a:p>
          <a:p>
            <a:pPr marL="457200" marR="0" lvl="0" indent="0" algn="l" rtl="0">
              <a:lnSpc>
                <a:spcPct val="100000"/>
              </a:lnSpc>
              <a:spcBef>
                <a:spcPts val="151"/>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239176" marR="0" lvl="0" indent="-235620"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I manuskriptet finns delvis tips om hur du skall leda diskussionen på distans. Om du arrangerar din diskussion live så kan du anpassa dessa anvisningar så att de passar ditt tillfälle bättre. </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151"/>
              </a:spcBef>
              <a:spcAft>
                <a:spcPts val="0"/>
              </a:spcAft>
              <a:buClr>
                <a:srgbClr val="000000"/>
              </a:buClr>
              <a:buSzPts val="756"/>
              <a:buFont typeface="Arial"/>
              <a:buNone/>
            </a:pPr>
            <a:endParaRPr sz="756" b="0" i="0" u="none" strike="noStrike" cap="none">
              <a:solidFill>
                <a:schemeClr val="dk1"/>
              </a:solidFill>
              <a:latin typeface="Gill Sans"/>
              <a:ea typeface="Gill Sans"/>
              <a:cs typeface="Gill Sans"/>
              <a:sym typeface="Gill Sans"/>
            </a:endParaRPr>
          </a:p>
          <a:p>
            <a:pPr marL="0" marR="0" lvl="0" indent="0" algn="l" rtl="0">
              <a:lnSpc>
                <a:spcPct val="100000"/>
              </a:lnSpc>
              <a:spcBef>
                <a:spcPts val="151"/>
              </a:spcBef>
              <a:spcAft>
                <a:spcPts val="0"/>
              </a:spcAft>
              <a:buClr>
                <a:srgbClr val="000000"/>
              </a:buClr>
              <a:buSzPts val="756"/>
              <a:buFont typeface="Arial"/>
              <a:buNone/>
            </a:pPr>
            <a:endParaRPr sz="756"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61bdd4b2ff_0_6"/>
          <p:cNvSpPr/>
          <p:nvPr/>
        </p:nvSpPr>
        <p:spPr>
          <a:xfrm>
            <a:off x="382300" y="564200"/>
            <a:ext cx="2261400" cy="57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5" name="Google Shape;205;g61bdd4b2ff_0_6"/>
          <p:cNvPicPr preferRelativeResize="0"/>
          <p:nvPr/>
        </p:nvPicPr>
        <p:blipFill rotWithShape="1">
          <a:blip r:embed="rId3">
            <a:alphaModFix/>
          </a:blip>
          <a:srcRect/>
          <a:stretch/>
        </p:blipFill>
        <p:spPr>
          <a:xfrm>
            <a:off x="2366399" y="2909051"/>
            <a:ext cx="1027202" cy="237050"/>
          </a:xfrm>
          <a:prstGeom prst="rect">
            <a:avLst/>
          </a:prstGeom>
          <a:noFill/>
          <a:ln>
            <a:noFill/>
          </a:ln>
        </p:spPr>
      </p:pic>
      <p:sp>
        <p:nvSpPr>
          <p:cNvPr id="206" name="Google Shape;206;g61bdd4b2ff_0_6"/>
          <p:cNvSpPr txBox="1"/>
          <p:nvPr/>
        </p:nvSpPr>
        <p:spPr>
          <a:xfrm>
            <a:off x="382300" y="221625"/>
            <a:ext cx="2381700" cy="23826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rgbClr val="000000"/>
                </a:solidFill>
                <a:latin typeface="Gill Sans"/>
                <a:ea typeface="Gill Sans"/>
                <a:cs typeface="Gill Sans"/>
                <a:sym typeface="Gill Sans"/>
              </a:rPr>
              <a:t>D</a:t>
            </a:r>
            <a:r>
              <a:rPr lang="fi-FI" sz="900" b="1">
                <a:latin typeface="Gill Sans"/>
                <a:ea typeface="Gill Sans"/>
                <a:cs typeface="Gill Sans"/>
                <a:sym typeface="Gill Sans"/>
              </a:rPr>
              <a:t>emokratins försvarsdialoger</a:t>
            </a:r>
            <a:endParaRPr sz="9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600" b="1" i="0" u="none" strike="noStrike" cap="none">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endParaRPr sz="6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r>
              <a:rPr lang="fi-FI" sz="600" b="1">
                <a:solidFill>
                  <a:schemeClr val="dk1"/>
                </a:solidFill>
                <a:latin typeface="Gill Sans"/>
                <a:ea typeface="Gill Sans"/>
                <a:cs typeface="Gill Sans"/>
                <a:sym typeface="Gill Sans"/>
              </a:rPr>
              <a:t>Till höger finns tips och förslag på hur du kan uttrycka dig.</a:t>
            </a:r>
            <a:endParaRPr sz="6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r>
              <a:rPr lang="fi-FI" sz="600">
                <a:solidFill>
                  <a:schemeClr val="dk1"/>
                </a:solidFill>
                <a:latin typeface="Gill Sans"/>
                <a:ea typeface="Gill Sans"/>
                <a:cs typeface="Gill Sans"/>
                <a:sym typeface="Gill Sans"/>
              </a:rPr>
              <a:t>Normal stil:</a:t>
            </a:r>
            <a:r>
              <a:rPr lang="fi-FI" sz="600" b="1">
                <a:solidFill>
                  <a:schemeClr val="dk1"/>
                </a:solidFill>
                <a:latin typeface="Gill Sans"/>
                <a:ea typeface="Gill Sans"/>
                <a:cs typeface="Gill Sans"/>
                <a:sym typeface="Gill Sans"/>
              </a:rPr>
              <a:t> </a:t>
            </a:r>
            <a:r>
              <a:rPr lang="fi-FI" sz="600">
                <a:solidFill>
                  <a:schemeClr val="dk1"/>
                </a:solidFill>
                <a:latin typeface="Gill Sans"/>
                <a:ea typeface="Gill Sans"/>
                <a:cs typeface="Gill Sans"/>
                <a:sym typeface="Gill Sans"/>
              </a:rPr>
              <a:t>säg till exempel så här. Du kan också välja uttryck som </a:t>
            </a:r>
            <a:endParaRPr sz="6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r>
              <a:rPr lang="fi-FI" sz="600">
                <a:solidFill>
                  <a:schemeClr val="dk1"/>
                </a:solidFill>
                <a:latin typeface="Gill Sans"/>
                <a:ea typeface="Gill Sans"/>
                <a:cs typeface="Gill Sans"/>
                <a:sym typeface="Gill Sans"/>
              </a:rPr>
              <a:t>passar dig själv bättre</a:t>
            </a:r>
            <a:endParaRPr sz="6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r>
              <a:rPr lang="fi-FI" sz="600" i="1">
                <a:solidFill>
                  <a:schemeClr val="dk1"/>
                </a:solidFill>
                <a:latin typeface="Gill Sans"/>
                <a:ea typeface="Gill Sans"/>
                <a:cs typeface="Gill Sans"/>
                <a:sym typeface="Gill Sans"/>
              </a:rPr>
              <a:t>Kursiverad stil: hjälp till diskussionsledaren</a:t>
            </a:r>
            <a:endParaRPr sz="600" i="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r>
              <a:rPr lang="fi-FI" sz="600" b="1">
                <a:solidFill>
                  <a:srgbClr val="FF0000"/>
                </a:solidFill>
                <a:latin typeface="Gill Sans"/>
                <a:ea typeface="Gill Sans"/>
                <a:cs typeface="Gill Sans"/>
                <a:sym typeface="Gill Sans"/>
              </a:rPr>
              <a:t>Rött: Ändra om du vill</a:t>
            </a:r>
            <a:endParaRPr sz="600" b="1">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endParaRPr sz="600" b="1">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endParaRPr sz="600" b="1">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1700"/>
              <a:buFont typeface="Arial"/>
              <a:buNone/>
            </a:pPr>
            <a:endParaRPr sz="600" b="1">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15 	</a:t>
            </a:r>
            <a:r>
              <a:rPr lang="fi-FI" sz="700" b="1">
                <a:solidFill>
                  <a:schemeClr val="dk1"/>
                </a:solidFill>
                <a:latin typeface="Gill Sans"/>
                <a:ea typeface="Gill Sans"/>
                <a:cs typeface="Gill Sans"/>
                <a:sym typeface="Gill Sans"/>
              </a:rPr>
              <a:t>Inledning, spelregler, presentationsrunda,    </a:t>
            </a:r>
            <a:endParaRPr sz="7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1">
                <a:solidFill>
                  <a:schemeClr val="dk1"/>
                </a:solidFill>
                <a:latin typeface="Gill Sans"/>
                <a:ea typeface="Gill Sans"/>
                <a:cs typeface="Gill Sans"/>
                <a:sym typeface="Gill Sans"/>
              </a:rPr>
              <a:t> 	inledande grej</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85 	</a:t>
            </a:r>
            <a:r>
              <a:rPr lang="fi-FI" sz="700">
                <a:solidFill>
                  <a:schemeClr val="dk1"/>
                </a:solidFill>
                <a:latin typeface="Gill Sans"/>
                <a:ea typeface="Gill Sans"/>
                <a:cs typeface="Gill Sans"/>
                <a:sym typeface="Gill Sans"/>
              </a:rPr>
              <a:t>Gemensam diskussion </a:t>
            </a:r>
            <a:r>
              <a:rPr lang="fi-FI" sz="700" b="0" i="0" u="none" strike="noStrike" cap="none">
                <a:solidFill>
                  <a:schemeClr val="dk1"/>
                </a:solidFill>
                <a:latin typeface="Gill Sans"/>
                <a:ea typeface="Gill Sans"/>
                <a:cs typeface="Gill Sans"/>
                <a:sym typeface="Gill Sans"/>
              </a:rPr>
              <a:t>(</a:t>
            </a:r>
            <a:r>
              <a:rPr lang="fi-FI" sz="700">
                <a:solidFill>
                  <a:schemeClr val="dk1"/>
                </a:solidFill>
                <a:latin typeface="Gill Sans"/>
                <a:ea typeface="Gill Sans"/>
                <a:cs typeface="Gill Sans"/>
                <a:sym typeface="Gill Sans"/>
              </a:rPr>
              <a:t>inklusive</a:t>
            </a:r>
            <a:r>
              <a:rPr lang="fi-FI" sz="700" b="0" i="0" u="none" strike="noStrike" cap="none">
                <a:solidFill>
                  <a:schemeClr val="dk1"/>
                </a:solidFill>
                <a:latin typeface="Gill Sans"/>
                <a:ea typeface="Gill Sans"/>
                <a:cs typeface="Gill Sans"/>
                <a:sym typeface="Gill Sans"/>
              </a:rPr>
              <a:t> </a:t>
            </a:r>
            <a:r>
              <a:rPr lang="fi-FI" sz="700">
                <a:solidFill>
                  <a:schemeClr val="dk1"/>
                </a:solidFill>
                <a:latin typeface="Gill Sans"/>
                <a:ea typeface="Gill Sans"/>
                <a:cs typeface="Gill Sans"/>
                <a:sym typeface="Gill Sans"/>
              </a:rPr>
              <a:t>paus</a:t>
            </a:r>
            <a:r>
              <a:rPr lang="fi-FI" sz="700" b="0" i="0" u="none" strike="noStrike" cap="none">
                <a:solidFill>
                  <a:schemeClr val="dk1"/>
                </a:solidFill>
                <a:latin typeface="Gill Sans"/>
                <a:ea typeface="Gill Sans"/>
                <a:cs typeface="Gill Sans"/>
                <a:sym typeface="Gill Sans"/>
              </a:rPr>
              <a:t>)</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Skriv ner insikter</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10	</a:t>
            </a:r>
            <a:r>
              <a:rPr lang="fi-FI" sz="700">
                <a:solidFill>
                  <a:schemeClr val="dk1"/>
                </a:solidFill>
                <a:latin typeface="Gill Sans"/>
                <a:ea typeface="Gill Sans"/>
                <a:cs typeface="Gill Sans"/>
                <a:sym typeface="Gill Sans"/>
              </a:rPr>
              <a:t>Berätta om insikterna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Tack, avslutning</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a:solidFill>
                  <a:schemeClr val="dk1"/>
                </a:solidFill>
                <a:latin typeface="Gill Sans"/>
                <a:ea typeface="Gill Sans"/>
                <a:cs typeface="Gill Sans"/>
                <a:sym typeface="Gill Sans"/>
              </a:rPr>
              <a:t>Sammanlagt </a:t>
            </a:r>
            <a:r>
              <a:rPr lang="fi-FI" sz="700" b="0" i="0" u="none" strike="noStrike" cap="none">
                <a:solidFill>
                  <a:schemeClr val="dk1"/>
                </a:solidFill>
                <a:latin typeface="Gill Sans"/>
                <a:ea typeface="Gill Sans"/>
                <a:cs typeface="Gill Sans"/>
                <a:sym typeface="Gill Sans"/>
              </a:rPr>
              <a:t>120 min</a:t>
            </a: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p:txBody>
      </p:sp>
      <p:sp>
        <p:nvSpPr>
          <p:cNvPr id="207" name="Google Shape;207;g61bdd4b2ff_0_6"/>
          <p:cNvSpPr txBox="1"/>
          <p:nvPr/>
        </p:nvSpPr>
        <p:spPr>
          <a:xfrm>
            <a:off x="3165550" y="193975"/>
            <a:ext cx="2381700" cy="27009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fi-FI" sz="900" b="1">
                <a:latin typeface="Gill Sans"/>
                <a:ea typeface="Gill Sans"/>
                <a:cs typeface="Gill Sans"/>
                <a:sym typeface="Gill Sans"/>
              </a:rPr>
              <a:t>Inledning</a:t>
            </a:r>
            <a:endParaRPr sz="9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r>
              <a:rPr lang="fi-FI" sz="500">
                <a:solidFill>
                  <a:schemeClr val="dk1"/>
                </a:solidFill>
                <a:latin typeface="Gill Sans"/>
                <a:ea typeface="Gill Sans"/>
                <a:cs typeface="Gill Sans"/>
                <a:sym typeface="Gill Sans"/>
              </a:rPr>
              <a:t>Välkommen med till vår grupps Dialogpaus-diskussion idag. Vårt ämne är “Vad betyder demokratin för dig och hur kan vi försvara demokratin i vardagen?” eller “Vad betyder demokratin för dig/vår klass/vår arbetsgemenskap/vår hobbyverksamhet och hur kan vi försvara den?” </a:t>
            </a:r>
            <a:endParaRPr sz="5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600"/>
              <a:buFont typeface="Arial"/>
              <a:buNone/>
            </a:pPr>
            <a:endParaRPr sz="5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r>
              <a:rPr lang="fi-FI" sz="500">
                <a:solidFill>
                  <a:schemeClr val="dk1"/>
                </a:solidFill>
                <a:latin typeface="Gill Sans"/>
                <a:ea typeface="Gill Sans"/>
                <a:cs typeface="Gill Sans"/>
                <a:sym typeface="Gill Sans"/>
              </a:rPr>
              <a:t>Jag funderar som diskussionsledare. X fungerar som sekreterare och skriver möjligast noggrant ned allt innehåll, men utan att några namn registreras. Referatet används som material för sammandraget som kommer att publiceras på webbsidorna för Demokratins försvarsdialoger. Finansministeriet kommer även att sända sammandraget till administrationen vid stat och kommun. Diskussionen är en del av Demokratins försvarsdialoger. </a:t>
            </a:r>
            <a:endParaRPr sz="5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endParaRPr sz="5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r>
              <a:rPr lang="fi-FI" sz="500">
                <a:solidFill>
                  <a:schemeClr val="dk1"/>
                </a:solidFill>
                <a:latin typeface="Gill Sans"/>
                <a:ea typeface="Gill Sans"/>
                <a:cs typeface="Gill Sans"/>
                <a:sym typeface="Gill Sans"/>
              </a:rPr>
              <a:t>Idag strävar vi efter att prata utifrån den egna erfarenheten. Vi talar mer om oss själva än andra. I diskussionen är det inte meningen att övertyga eller vinna, inte heller om att debattera. </a:t>
            </a:r>
            <a:endParaRPr sz="5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endParaRPr sz="5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r>
              <a:rPr lang="fi-FI" sz="500">
                <a:solidFill>
                  <a:schemeClr val="dk1"/>
                </a:solidFill>
                <a:latin typeface="Gill Sans"/>
                <a:ea typeface="Gill Sans"/>
                <a:cs typeface="Gill Sans"/>
                <a:sym typeface="Gill Sans"/>
              </a:rPr>
              <a:t>Under diskussionen och efteråt kan det förekomma olika perspektiv på ämnet och vi strävar inte efter konsensus. I slutet av diskussionen reflekterar vi över vad vi lärt oss eller fått insikter om under vår gemensamma diskussion. </a:t>
            </a:r>
            <a:endParaRPr sz="5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endParaRPr sz="500">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400"/>
              <a:buFont typeface="Arial"/>
              <a:buNone/>
            </a:pPr>
            <a:r>
              <a:rPr lang="fi-FI" sz="500">
                <a:latin typeface="Gill Sans"/>
                <a:ea typeface="Gill Sans"/>
                <a:cs typeface="Gill Sans"/>
                <a:sym typeface="Gill Sans"/>
              </a:rPr>
              <a:t>Under diskussionen behöver vi inte fatta några beslut eller hitta några lösningar, även om sådana kan förekomma. Vi kan diskutera ifred. Diskussionen är konfidentiell. </a:t>
            </a:r>
            <a:endParaRPr sz="5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5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500">
                <a:solidFill>
                  <a:schemeClr val="dk1"/>
                </a:solidFill>
                <a:latin typeface="Gill Sans"/>
                <a:ea typeface="Gill Sans"/>
                <a:cs typeface="Gill Sans"/>
                <a:sym typeface="Gill Sans"/>
              </a:rPr>
              <a:t>Vi börjar med en kort presentationsrunda. Du kan presentera dig med endast förnamn och berätta vad ditt första minne är av demokrati i praktiken? Det kan handla om ett barndomsminne, skoltiden eller vad som helst. </a:t>
            </a:r>
            <a:r>
              <a:rPr lang="fi-FI" sz="500" b="0" i="0" u="none" strike="noStrike" cap="none">
                <a:solidFill>
                  <a:schemeClr val="dk1"/>
                </a:solidFill>
                <a:latin typeface="Gill Sans"/>
                <a:ea typeface="Gill Sans"/>
                <a:cs typeface="Gill Sans"/>
                <a:sym typeface="Gill Sans"/>
              </a:rPr>
              <a:t> </a:t>
            </a:r>
            <a:endParaRPr sz="5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6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600" b="0" i="0" u="none" strike="noStrike" cap="none">
              <a:solidFill>
                <a:srgbClr val="000000"/>
              </a:solidFill>
              <a:latin typeface="Gill Sans"/>
              <a:ea typeface="Gill Sans"/>
              <a:cs typeface="Gill Sans"/>
              <a:sym typeface="Gill Sans"/>
            </a:endParaRPr>
          </a:p>
          <a:p>
            <a:pPr marL="1371600" marR="0" lvl="0" indent="457200" algn="l" rtl="0">
              <a:lnSpc>
                <a:spcPct val="100000"/>
              </a:lnSpc>
              <a:spcBef>
                <a:spcPts val="0"/>
              </a:spcBef>
              <a:spcAft>
                <a:spcPts val="0"/>
              </a:spcAft>
              <a:buClr>
                <a:schemeClr val="dk1"/>
              </a:buClr>
              <a:buSzPts val="400"/>
              <a:buFont typeface="Arial"/>
              <a:buNone/>
            </a:pPr>
            <a:r>
              <a:rPr lang="fi-FI" sz="700" b="1" i="0" u="none" strike="noStrike" cap="none">
                <a:solidFill>
                  <a:srgbClr val="000000"/>
                </a:solidFill>
                <a:latin typeface="Gill Sans"/>
                <a:ea typeface="Gill Sans"/>
                <a:cs typeface="Gill Sans"/>
                <a:sym typeface="Gill Sans"/>
              </a:rPr>
              <a:t>10 min</a:t>
            </a:r>
            <a:endParaRPr sz="7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00"/>
              <a:buFont typeface="Arial"/>
              <a:buNone/>
            </a:pPr>
            <a:endParaRPr sz="700" b="0" i="0" u="none" strike="noStrike" cap="none">
              <a:solidFill>
                <a:srgbClr val="000000"/>
              </a:solidFill>
              <a:latin typeface="Gill Sans"/>
              <a:ea typeface="Gill Sans"/>
              <a:cs typeface="Gill Sans"/>
              <a:sym typeface="Gill Sans"/>
            </a:endParaRPr>
          </a:p>
        </p:txBody>
      </p:sp>
      <p:cxnSp>
        <p:nvCxnSpPr>
          <p:cNvPr id="208" name="Google Shape;208;g61bdd4b2ff_0_6"/>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61bdd4b2ff_0_523"/>
          <p:cNvSpPr txBox="1"/>
          <p:nvPr/>
        </p:nvSpPr>
        <p:spPr>
          <a:xfrm>
            <a:off x="423900" y="323725"/>
            <a:ext cx="2304600" cy="21231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fi-FI" sz="900" b="1">
                <a:latin typeface="Gill Sans"/>
                <a:ea typeface="Gill Sans"/>
                <a:cs typeface="Gill Sans"/>
                <a:sym typeface="Gill Sans"/>
              </a:rPr>
              <a:t>Spelreglerna för en konstruktiv diskussion</a:t>
            </a:r>
            <a:endParaRPr sz="9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900">
              <a:latin typeface="Gill Sans"/>
              <a:ea typeface="Gill Sans"/>
              <a:cs typeface="Gill Sans"/>
              <a:sym typeface="Gill Sans"/>
            </a:endParaRPr>
          </a:p>
          <a:p>
            <a:pPr marL="254000" lvl="0" indent="-171450" algn="l" rtl="0">
              <a:lnSpc>
                <a:spcPct val="115000"/>
              </a:lnSpc>
              <a:spcBef>
                <a:spcPts val="0"/>
              </a:spcBef>
              <a:spcAft>
                <a:spcPts val="0"/>
              </a:spcAft>
              <a:buClr>
                <a:schemeClr val="dk1"/>
              </a:buClr>
              <a:buSzPts val="700"/>
              <a:buFont typeface="Rubik"/>
              <a:buAutoNum type="arabicPeriod"/>
            </a:pPr>
            <a:r>
              <a:rPr lang="fi-FI" sz="700" b="1">
                <a:solidFill>
                  <a:schemeClr val="dk1"/>
                </a:solidFill>
                <a:latin typeface="Gill Sans"/>
                <a:ea typeface="Gill Sans"/>
                <a:cs typeface="Gill Sans"/>
                <a:sym typeface="Gill Sans"/>
              </a:rPr>
              <a:t>Lyssna </a:t>
            </a:r>
            <a:r>
              <a:rPr lang="fi-FI" sz="700">
                <a:solidFill>
                  <a:schemeClr val="dk1"/>
                </a:solidFill>
                <a:latin typeface="Gill Sans"/>
                <a:ea typeface="Gill Sans"/>
                <a:cs typeface="Gill Sans"/>
                <a:sym typeface="Gill Sans"/>
              </a:rPr>
              <a:t>på andra, avbryt inte</a:t>
            </a:r>
            <a:r>
              <a:rPr lang="fi-FI" sz="1200">
                <a:solidFill>
                  <a:schemeClr val="dk1"/>
                </a:solidFill>
                <a:latin typeface="Gill Sans"/>
                <a:ea typeface="Gill Sans"/>
                <a:cs typeface="Gill Sans"/>
                <a:sym typeface="Gill Sans"/>
              </a:rPr>
              <a:t> </a:t>
            </a:r>
            <a:r>
              <a:rPr lang="fi-FI" sz="700">
                <a:solidFill>
                  <a:schemeClr val="dk1"/>
                </a:solidFill>
                <a:latin typeface="Gill Sans"/>
                <a:ea typeface="Gill Sans"/>
                <a:cs typeface="Gill Sans"/>
                <a:sym typeface="Gill Sans"/>
              </a:rPr>
              <a:t>och inled inte diskussioner vid sidan om.</a:t>
            </a:r>
            <a:endParaRPr sz="700">
              <a:solidFill>
                <a:schemeClr val="dk1"/>
              </a:solidFill>
              <a:latin typeface="Gill Sans"/>
              <a:ea typeface="Gill Sans"/>
              <a:cs typeface="Gill Sans"/>
              <a:sym typeface="Gill Sans"/>
            </a:endParaRPr>
          </a:p>
          <a:p>
            <a:pPr marL="254000" lvl="0" indent="-171450" algn="l" rtl="0">
              <a:lnSpc>
                <a:spcPct val="115000"/>
              </a:lnSpc>
              <a:spcBef>
                <a:spcPts val="0"/>
              </a:spcBef>
              <a:spcAft>
                <a:spcPts val="0"/>
              </a:spcAft>
              <a:buClr>
                <a:schemeClr val="dk1"/>
              </a:buClr>
              <a:buSzPts val="700"/>
              <a:buFont typeface="Rubik"/>
              <a:buAutoNum type="arabicPeriod"/>
            </a:pPr>
            <a:r>
              <a:rPr lang="fi-FI" sz="700" b="1">
                <a:solidFill>
                  <a:schemeClr val="dk1"/>
                </a:solidFill>
                <a:latin typeface="Gill Sans"/>
                <a:ea typeface="Gill Sans"/>
                <a:cs typeface="Gill Sans"/>
                <a:sym typeface="Gill Sans"/>
              </a:rPr>
              <a:t>Delta </a:t>
            </a:r>
            <a:r>
              <a:rPr lang="fi-FI" sz="700">
                <a:solidFill>
                  <a:schemeClr val="dk1"/>
                </a:solidFill>
                <a:latin typeface="Gill Sans"/>
                <a:ea typeface="Gill Sans"/>
                <a:cs typeface="Gill Sans"/>
                <a:sym typeface="Gill Sans"/>
              </a:rPr>
              <a:t>i den gemensamma diskussionen och använd ett respektfullt språk</a:t>
            </a:r>
            <a:endParaRPr sz="700">
              <a:solidFill>
                <a:schemeClr val="dk1"/>
              </a:solidFill>
              <a:latin typeface="Gill Sans"/>
              <a:ea typeface="Gill Sans"/>
              <a:cs typeface="Gill Sans"/>
              <a:sym typeface="Gill Sans"/>
            </a:endParaRPr>
          </a:p>
          <a:p>
            <a:pPr marL="254000" lvl="0" indent="-171450" algn="l" rtl="0">
              <a:lnSpc>
                <a:spcPct val="115000"/>
              </a:lnSpc>
              <a:spcBef>
                <a:spcPts val="0"/>
              </a:spcBef>
              <a:spcAft>
                <a:spcPts val="0"/>
              </a:spcAft>
              <a:buClr>
                <a:schemeClr val="dk1"/>
              </a:buClr>
              <a:buSzPts val="700"/>
              <a:buFont typeface="Rubik"/>
              <a:buAutoNum type="arabicPeriod"/>
            </a:pPr>
            <a:r>
              <a:rPr lang="fi-FI" sz="700" b="1">
                <a:solidFill>
                  <a:schemeClr val="dk1"/>
                </a:solidFill>
                <a:latin typeface="Gill Sans"/>
                <a:ea typeface="Gill Sans"/>
                <a:cs typeface="Gill Sans"/>
                <a:sym typeface="Gill Sans"/>
              </a:rPr>
              <a:t>Berätta </a:t>
            </a:r>
            <a:r>
              <a:rPr lang="fi-FI" sz="700">
                <a:solidFill>
                  <a:schemeClr val="dk1"/>
                </a:solidFill>
                <a:latin typeface="Gill Sans"/>
                <a:ea typeface="Gill Sans"/>
                <a:cs typeface="Gill Sans"/>
                <a:sym typeface="Gill Sans"/>
              </a:rPr>
              <a:t>om dina egna erfarenheter och tankar</a:t>
            </a:r>
            <a:endParaRPr sz="700">
              <a:solidFill>
                <a:schemeClr val="dk1"/>
              </a:solidFill>
              <a:latin typeface="Gill Sans"/>
              <a:ea typeface="Gill Sans"/>
              <a:cs typeface="Gill Sans"/>
              <a:sym typeface="Gill Sans"/>
            </a:endParaRPr>
          </a:p>
          <a:p>
            <a:pPr marL="254000" lvl="0" indent="-171450" algn="l" rtl="0">
              <a:lnSpc>
                <a:spcPct val="115000"/>
              </a:lnSpc>
              <a:spcBef>
                <a:spcPts val="0"/>
              </a:spcBef>
              <a:spcAft>
                <a:spcPts val="0"/>
              </a:spcAft>
              <a:buClr>
                <a:schemeClr val="dk1"/>
              </a:buClr>
              <a:buSzPts val="700"/>
              <a:buFont typeface="Rubik"/>
              <a:buAutoNum type="arabicPeriod"/>
            </a:pPr>
            <a:r>
              <a:rPr lang="fi-FI" sz="700" b="1">
                <a:solidFill>
                  <a:schemeClr val="dk1"/>
                </a:solidFill>
                <a:latin typeface="Gill Sans"/>
                <a:ea typeface="Gill Sans"/>
                <a:cs typeface="Gill Sans"/>
                <a:sym typeface="Gill Sans"/>
              </a:rPr>
              <a:t>Fråga </a:t>
            </a:r>
            <a:r>
              <a:rPr lang="fi-FI" sz="700">
                <a:solidFill>
                  <a:schemeClr val="dk1"/>
                </a:solidFill>
                <a:latin typeface="Gill Sans"/>
                <a:ea typeface="Gill Sans"/>
                <a:cs typeface="Gill Sans"/>
                <a:sym typeface="Gill Sans"/>
              </a:rPr>
              <a:t>om något är oklart för dig</a:t>
            </a:r>
            <a:endParaRPr sz="700">
              <a:solidFill>
                <a:schemeClr val="dk1"/>
              </a:solidFill>
              <a:latin typeface="Gill Sans"/>
              <a:ea typeface="Gill Sans"/>
              <a:cs typeface="Gill Sans"/>
              <a:sym typeface="Gill Sans"/>
            </a:endParaRPr>
          </a:p>
          <a:p>
            <a:pPr marL="254000" lvl="0" indent="-171450" algn="l" rtl="0">
              <a:lnSpc>
                <a:spcPct val="115000"/>
              </a:lnSpc>
              <a:spcBef>
                <a:spcPts val="0"/>
              </a:spcBef>
              <a:spcAft>
                <a:spcPts val="0"/>
              </a:spcAft>
              <a:buClr>
                <a:schemeClr val="dk1"/>
              </a:buClr>
              <a:buSzPts val="700"/>
              <a:buFont typeface="Rubik"/>
              <a:buAutoNum type="arabicPeriod"/>
            </a:pPr>
            <a:r>
              <a:rPr lang="fi-FI" sz="700" b="1">
                <a:solidFill>
                  <a:schemeClr val="dk1"/>
                </a:solidFill>
                <a:latin typeface="Gill Sans"/>
                <a:ea typeface="Gill Sans"/>
                <a:cs typeface="Gill Sans"/>
                <a:sym typeface="Gill Sans"/>
              </a:rPr>
              <a:t>Var närvarande </a:t>
            </a:r>
            <a:r>
              <a:rPr lang="fi-FI" sz="700">
                <a:solidFill>
                  <a:schemeClr val="dk1"/>
                </a:solidFill>
                <a:latin typeface="Gill Sans"/>
                <a:ea typeface="Gill Sans"/>
                <a:cs typeface="Gill Sans"/>
                <a:sym typeface="Gill Sans"/>
              </a:rPr>
              <a:t>och </a:t>
            </a:r>
            <a:r>
              <a:rPr lang="fi-FI" sz="700" b="1">
                <a:solidFill>
                  <a:schemeClr val="dk1"/>
                </a:solidFill>
                <a:latin typeface="Gill Sans"/>
                <a:ea typeface="Gill Sans"/>
                <a:cs typeface="Gill Sans"/>
                <a:sym typeface="Gill Sans"/>
              </a:rPr>
              <a:t>respektera </a:t>
            </a:r>
            <a:r>
              <a:rPr lang="fi-FI" sz="700">
                <a:solidFill>
                  <a:schemeClr val="dk1"/>
                </a:solidFill>
                <a:latin typeface="Gill Sans"/>
                <a:ea typeface="Gill Sans"/>
                <a:cs typeface="Gill Sans"/>
                <a:sym typeface="Gill Sans"/>
              </a:rPr>
              <a:t>andra och visa förtroende</a:t>
            </a:r>
            <a:endParaRPr sz="700">
              <a:solidFill>
                <a:schemeClr val="dk1"/>
              </a:solidFill>
              <a:latin typeface="Gill Sans"/>
              <a:ea typeface="Gill Sans"/>
              <a:cs typeface="Gill Sans"/>
              <a:sym typeface="Gill Sans"/>
            </a:endParaRPr>
          </a:p>
          <a:p>
            <a:pPr marL="254000" lvl="0" indent="-171450" algn="l" rtl="0">
              <a:lnSpc>
                <a:spcPct val="115000"/>
              </a:lnSpc>
              <a:spcBef>
                <a:spcPts val="0"/>
              </a:spcBef>
              <a:spcAft>
                <a:spcPts val="0"/>
              </a:spcAft>
              <a:buClr>
                <a:schemeClr val="dk1"/>
              </a:buClr>
              <a:buSzPts val="700"/>
              <a:buFont typeface="Rubik"/>
              <a:buAutoNum type="arabicPeriod"/>
            </a:pPr>
            <a:r>
              <a:rPr lang="fi-FI" sz="700" b="1">
                <a:solidFill>
                  <a:schemeClr val="dk1"/>
                </a:solidFill>
                <a:latin typeface="Gill Sans"/>
                <a:ea typeface="Gill Sans"/>
                <a:cs typeface="Gill Sans"/>
                <a:sym typeface="Gill Sans"/>
              </a:rPr>
              <a:t>Fundera i lugn och ro och sammanfatta. </a:t>
            </a:r>
            <a:r>
              <a:rPr lang="fi-FI" sz="700">
                <a:solidFill>
                  <a:schemeClr val="dk1"/>
                </a:solidFill>
                <a:latin typeface="Gill Sans"/>
                <a:ea typeface="Gill Sans"/>
                <a:cs typeface="Gill Sans"/>
                <a:sym typeface="Gill Sans"/>
              </a:rPr>
              <a:t>Ge utrymme för halvfärdiga reflektioner. Vad lärde vi ossa av den gemensamma diskussionen? Vilka insikter fick vi?</a:t>
            </a:r>
            <a:endParaRPr sz="700" b="1">
              <a:solidFill>
                <a:schemeClr val="dk1"/>
              </a:solidFill>
              <a:latin typeface="Gill Sans"/>
              <a:ea typeface="Gill Sans"/>
              <a:cs typeface="Gill Sans"/>
              <a:sym typeface="Gill Sans"/>
            </a:endParaRPr>
          </a:p>
        </p:txBody>
      </p:sp>
      <p:sp>
        <p:nvSpPr>
          <p:cNvPr id="215" name="Google Shape;215;g61bdd4b2ff_0_523"/>
          <p:cNvSpPr txBox="1"/>
          <p:nvPr/>
        </p:nvSpPr>
        <p:spPr>
          <a:xfrm>
            <a:off x="3031500" y="145075"/>
            <a:ext cx="2391000" cy="2954400"/>
          </a:xfrm>
          <a:prstGeom prst="rect">
            <a:avLst/>
          </a:prstGeom>
          <a:noFill/>
          <a:ln>
            <a:noFill/>
          </a:ln>
        </p:spPr>
        <p:txBody>
          <a:bodyPr spcFirstLastPara="1" wrap="square" lIns="32450" tIns="32450" rIns="32450" bIns="32450" anchor="t"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600"/>
              <a:buFont typeface="Arial"/>
              <a:buNone/>
            </a:pPr>
            <a:r>
              <a:rPr lang="fi-FI" sz="700">
                <a:solidFill>
                  <a:schemeClr val="dk1"/>
                </a:solidFill>
                <a:latin typeface="Gill Sans"/>
                <a:ea typeface="Gill Sans"/>
                <a:cs typeface="Gill Sans"/>
                <a:sym typeface="Gill Sans"/>
              </a:rPr>
              <a:t>Under diskussionen använder vi oss av spelregler för en konstruktiv diskussion, som vi nu kort kan gå igenom här</a:t>
            </a:r>
            <a:endParaRPr sz="70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600" b="0" i="0" u="none" strike="noStrike" cap="none">
              <a:solidFill>
                <a:schemeClr val="dk1"/>
              </a:solidFill>
              <a:latin typeface="Gill Sans"/>
              <a:ea typeface="Gill Sans"/>
              <a:cs typeface="Gill Sans"/>
              <a:sym typeface="Gill Sans"/>
            </a:endParaRPr>
          </a:p>
          <a:p>
            <a:pPr marL="457200" marR="0" lvl="0" indent="-273050" algn="just" rtl="0">
              <a:lnSpc>
                <a:spcPct val="100000"/>
              </a:lnSpc>
              <a:spcBef>
                <a:spcPts val="0"/>
              </a:spcBef>
              <a:spcAft>
                <a:spcPts val="0"/>
              </a:spcAft>
              <a:buClr>
                <a:srgbClr val="000000"/>
              </a:buClr>
              <a:buSzPts val="700"/>
              <a:buFont typeface="Gill Sans"/>
              <a:buChar char="➔"/>
            </a:pPr>
            <a:r>
              <a:rPr lang="fi-FI" sz="700" i="1">
                <a:latin typeface="Gill Sans"/>
                <a:ea typeface="Gill Sans"/>
                <a:cs typeface="Gill Sans"/>
                <a:sym typeface="Gill Sans"/>
              </a:rPr>
              <a:t>Diskussionsledaren går igenom de sex spelreglerna till vänster</a:t>
            </a:r>
            <a:endParaRPr sz="700" b="0" i="1"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00"/>
              <a:buFont typeface="Arial"/>
              <a:buNone/>
            </a:pPr>
            <a:endParaRPr sz="600" b="0" i="1" u="none" strike="noStrike" cap="none">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00"/>
              <a:buFont typeface="Arial"/>
              <a:buNone/>
            </a:pPr>
            <a:r>
              <a:rPr lang="fi-FI" sz="600" b="0" i="1" u="none" strike="noStrike" cap="none">
                <a:solidFill>
                  <a:schemeClr val="dk1"/>
                </a:solidFill>
                <a:latin typeface="Gill Sans"/>
                <a:ea typeface="Gill Sans"/>
                <a:cs typeface="Gill Sans"/>
                <a:sym typeface="Gill Sans"/>
              </a:rPr>
              <a:t>1</a:t>
            </a:r>
            <a:r>
              <a:rPr lang="fi-FI" sz="650" b="0" i="1" u="none" strike="noStrike" cap="none">
                <a:solidFill>
                  <a:schemeClr val="dk1"/>
                </a:solidFill>
                <a:latin typeface="Gill Sans"/>
                <a:ea typeface="Gill Sans"/>
                <a:cs typeface="Gill Sans"/>
                <a:sym typeface="Gill Sans"/>
              </a:rPr>
              <a:t>. Var och en måste ha en möjlighet att berätta om sina tankar i lugn och ro. De</a:t>
            </a:r>
            <a:r>
              <a:rPr lang="fi-FI" sz="650" i="1">
                <a:solidFill>
                  <a:schemeClr val="dk1"/>
                </a:solidFill>
                <a:latin typeface="Gill Sans"/>
                <a:ea typeface="Gill Sans"/>
                <a:cs typeface="Gill Sans"/>
                <a:sym typeface="Gill Sans"/>
              </a:rPr>
              <a:t>t är viktigt att vi inte avbryter varandra eller påbörjar diskussioner vid sidan om. </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2. </a:t>
            </a:r>
            <a:r>
              <a:rPr lang="fi-FI" sz="650" i="1">
                <a:solidFill>
                  <a:schemeClr val="dk1"/>
                </a:solidFill>
                <a:latin typeface="Gill Sans"/>
                <a:ea typeface="Gill Sans"/>
                <a:cs typeface="Gill Sans"/>
                <a:sym typeface="Gill Sans"/>
              </a:rPr>
              <a:t>Använd dig av ett vardagligt språk och undvik specialterminologi. </a:t>
            </a:r>
            <a:r>
              <a:rPr lang="fi-FI" sz="650" b="0" i="1" u="none" strike="noStrike" cap="none">
                <a:solidFill>
                  <a:schemeClr val="dk1"/>
                </a:solidFill>
                <a:latin typeface="Gill Sans"/>
                <a:ea typeface="Gill Sans"/>
                <a:cs typeface="Gill Sans"/>
                <a:sym typeface="Gill Sans"/>
              </a:rPr>
              <a:t> </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3.</a:t>
            </a:r>
            <a:r>
              <a:rPr lang="fi-FI" sz="650" b="0" u="none" strike="noStrike" cap="none">
                <a:solidFill>
                  <a:schemeClr val="dk1"/>
                </a:solidFill>
                <a:latin typeface="Gill Sans"/>
                <a:ea typeface="Gill Sans"/>
                <a:cs typeface="Gill Sans"/>
                <a:sym typeface="Gill Sans"/>
              </a:rPr>
              <a:t> </a:t>
            </a:r>
            <a:r>
              <a:rPr lang="fi-FI" sz="650" i="1">
                <a:solidFill>
                  <a:schemeClr val="dk1"/>
                </a:solidFill>
                <a:latin typeface="Gill Sans"/>
                <a:ea typeface="Gill Sans"/>
                <a:cs typeface="Gill Sans"/>
                <a:sym typeface="Gill Sans"/>
              </a:rPr>
              <a:t>Vi delar våra egna erfarenheter av ämnet. Relatera till de andras erfarenheter och berätta hur d</a:t>
            </a:r>
            <a:r>
              <a:rPr lang="fi-FI" sz="700" i="1">
                <a:solidFill>
                  <a:schemeClr val="dk1"/>
                </a:solidFill>
                <a:latin typeface="Gill Sans"/>
                <a:ea typeface="Gill Sans"/>
                <a:cs typeface="Gill Sans"/>
                <a:sym typeface="Gill Sans"/>
              </a:rPr>
              <a:t>en egna erfarenheten är liknande eller skiljer sig från det tidigare sagda.</a:t>
            </a:r>
            <a:r>
              <a:rPr lang="fi-FI" sz="700">
                <a:solidFill>
                  <a:schemeClr val="dk1"/>
                </a:solidFill>
                <a:latin typeface="Gill Sans"/>
                <a:ea typeface="Gill Sans"/>
                <a:cs typeface="Gill Sans"/>
                <a:sym typeface="Gill Sans"/>
              </a:rPr>
              <a:t> </a:t>
            </a:r>
            <a:endParaRPr sz="650" b="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4. </a:t>
            </a:r>
            <a:r>
              <a:rPr lang="fi-FI" sz="650" i="1">
                <a:solidFill>
                  <a:schemeClr val="dk1"/>
                </a:solidFill>
                <a:latin typeface="Gill Sans"/>
                <a:ea typeface="Gill Sans"/>
                <a:cs typeface="Gill Sans"/>
                <a:sym typeface="Gill Sans"/>
              </a:rPr>
              <a:t>Du kan tilltala andra direkt och ställa frågor av dem om du vill. </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5.</a:t>
            </a:r>
            <a:r>
              <a:rPr lang="fi-FI" sz="650" i="1">
                <a:solidFill>
                  <a:schemeClr val="dk1"/>
                </a:solidFill>
                <a:latin typeface="Gill Sans"/>
                <a:ea typeface="Gill Sans"/>
                <a:cs typeface="Gill Sans"/>
                <a:sym typeface="Gill Sans"/>
              </a:rPr>
              <a:t> Vi kollar inte på skärmar eller andra somegrejer under diskussionen utan koncentrerar oss på här och nu. Vi diskuterar även i förtroende</a:t>
            </a:r>
            <a:r>
              <a:rPr lang="fi-FI" sz="650" b="0" i="1" u="none" strike="noStrike" cap="none">
                <a:solidFill>
                  <a:schemeClr val="dk1"/>
                </a:solidFill>
                <a:latin typeface="Gill Sans"/>
                <a:ea typeface="Gill Sans"/>
                <a:cs typeface="Gill Sans"/>
                <a:sym typeface="Gill Sans"/>
              </a:rPr>
              <a:t>. Du får </a:t>
            </a:r>
            <a:r>
              <a:rPr lang="fi-FI" sz="650" i="1">
                <a:solidFill>
                  <a:schemeClr val="dk1"/>
                </a:solidFill>
                <a:latin typeface="Gill Sans"/>
                <a:ea typeface="Gill Sans"/>
                <a:cs typeface="Gill Sans"/>
                <a:sym typeface="Gill Sans"/>
              </a:rPr>
              <a:t>gärna dela med dig att du deltagit i denna diskussion, men be om lov ifall du önskar citera någon annan deltagare.</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6. Låt inte bli att säga något bara för att det avviker från det ti</a:t>
            </a:r>
            <a:r>
              <a:rPr lang="fi-FI" sz="650" i="1">
                <a:solidFill>
                  <a:schemeClr val="dk1"/>
                </a:solidFill>
                <a:latin typeface="Gill Sans"/>
                <a:ea typeface="Gill Sans"/>
                <a:cs typeface="Gill Sans"/>
                <a:sym typeface="Gill Sans"/>
              </a:rPr>
              <a:t>digare sagda. Detta berikar vår diskussion och hjälper oss att förstå dagens tema bättre.</a:t>
            </a:r>
            <a:endParaRPr sz="650" b="0" i="1" u="none" strike="noStrike" cap="none">
              <a:solidFill>
                <a:schemeClr val="dk1"/>
              </a:solidFill>
              <a:latin typeface="Gill Sans"/>
              <a:ea typeface="Gill Sans"/>
              <a:cs typeface="Gill Sans"/>
              <a:sym typeface="Gill Sans"/>
            </a:endParaRPr>
          </a:p>
          <a:p>
            <a:pPr marL="457200" marR="0" lvl="0" indent="0" algn="just" rtl="0">
              <a:lnSpc>
                <a:spcPct val="100000"/>
              </a:lnSpc>
              <a:spcBef>
                <a:spcPts val="0"/>
              </a:spcBef>
              <a:spcAft>
                <a:spcPts val="0"/>
              </a:spcAft>
              <a:buClr>
                <a:srgbClr val="000000"/>
              </a:buClr>
              <a:buSzPts val="700"/>
              <a:buFont typeface="Arial"/>
              <a:buNone/>
            </a:pPr>
            <a:endParaRPr sz="600" b="0" i="1" u="none" strike="noStrike" cap="none">
              <a:solidFill>
                <a:srgbClr val="000000"/>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r>
              <a:rPr lang="fi-FI" sz="600">
                <a:solidFill>
                  <a:schemeClr val="dk1"/>
                </a:solidFill>
                <a:latin typeface="Gill Sans"/>
                <a:ea typeface="Gill Sans"/>
                <a:cs typeface="Gill Sans"/>
                <a:sym typeface="Gill Sans"/>
              </a:rPr>
              <a:t>Kan vi alla förbinda oss till dessa spelregler?</a:t>
            </a:r>
            <a:endParaRPr sz="600" b="1"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900"/>
              <a:buFont typeface="Arial"/>
              <a:buNone/>
            </a:pPr>
            <a:r>
              <a:rPr lang="fi-FI" sz="600">
                <a:solidFill>
                  <a:schemeClr val="dk1"/>
                </a:solidFill>
                <a:latin typeface="Gill Sans"/>
                <a:ea typeface="Gill Sans"/>
                <a:cs typeface="Gill Sans"/>
                <a:sym typeface="Gill Sans"/>
              </a:rPr>
              <a:t>Bra, då fortsätter vi. </a:t>
            </a:r>
            <a:endParaRPr sz="600" b="0" i="0" u="none" strike="noStrike" cap="none">
              <a:solidFill>
                <a:schemeClr val="dk1"/>
              </a:solidFill>
              <a:latin typeface="Gill Sans"/>
              <a:ea typeface="Gill Sans"/>
              <a:cs typeface="Gill Sans"/>
              <a:sym typeface="Gill Sans"/>
            </a:endParaRPr>
          </a:p>
          <a:p>
            <a:pPr marL="1371600" marR="0" lvl="0" indent="457200" algn="just" rtl="0">
              <a:lnSpc>
                <a:spcPct val="115000"/>
              </a:lnSpc>
              <a:spcBef>
                <a:spcPts val="0"/>
              </a:spcBef>
              <a:spcAft>
                <a:spcPts val="0"/>
              </a:spcAft>
              <a:buClr>
                <a:srgbClr val="000000"/>
              </a:buClr>
              <a:buSzPts val="900"/>
              <a:buFont typeface="Arial"/>
              <a:buNone/>
            </a:pPr>
            <a:r>
              <a:rPr lang="fi-FI" sz="500" b="1" i="0" u="none" strike="noStrike" cap="none">
                <a:solidFill>
                  <a:schemeClr val="dk1"/>
                </a:solidFill>
                <a:latin typeface="Gill Sans"/>
                <a:ea typeface="Gill Sans"/>
                <a:cs typeface="Gill Sans"/>
                <a:sym typeface="Gill Sans"/>
              </a:rPr>
              <a:t>5 min</a:t>
            </a:r>
            <a:endParaRPr sz="5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900"/>
              <a:buFont typeface="Arial"/>
              <a:buNone/>
            </a:pPr>
            <a:endParaRPr sz="5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5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165100" marR="0" lvl="0" indent="0" algn="just" rtl="0">
              <a:lnSpc>
                <a:spcPct val="100000"/>
              </a:lnSpc>
              <a:spcBef>
                <a:spcPts val="0"/>
              </a:spcBef>
              <a:spcAft>
                <a:spcPts val="0"/>
              </a:spcAft>
              <a:buClr>
                <a:srgbClr val="000000"/>
              </a:buClr>
              <a:buSzPts val="900"/>
              <a:buFont typeface="Arial"/>
              <a:buNone/>
            </a:pPr>
            <a:endParaRPr sz="700" b="0" i="1" u="none" strike="noStrike" cap="none">
              <a:solidFill>
                <a:schemeClr val="dk1"/>
              </a:solidFill>
              <a:latin typeface="Gill Sans"/>
              <a:ea typeface="Gill Sans"/>
              <a:cs typeface="Gill Sans"/>
              <a:sym typeface="Gill Sans"/>
            </a:endParaRPr>
          </a:p>
        </p:txBody>
      </p:sp>
      <p:pic>
        <p:nvPicPr>
          <p:cNvPr id="216" name="Google Shape;216;g61bdd4b2ff_0_523"/>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17" name="Google Shape;217;g61bdd4b2ff_0_523"/>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c8c0b4e5f_0_0"/>
          <p:cNvSpPr txBox="1"/>
          <p:nvPr/>
        </p:nvSpPr>
        <p:spPr>
          <a:xfrm>
            <a:off x="380205" y="316544"/>
            <a:ext cx="2461500" cy="2382600"/>
          </a:xfrm>
          <a:prstGeom prst="rect">
            <a:avLst/>
          </a:prstGeom>
          <a:noFill/>
          <a:ln>
            <a:noFill/>
          </a:ln>
        </p:spPr>
        <p:txBody>
          <a:bodyPr spcFirstLastPara="1" wrap="square" lIns="32450" tIns="32450" rIns="32450" bIns="32450" anchor="t" anchorCtr="0">
            <a:no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Demokratins försvarsdialoger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t>
            </a:r>
            <a:r>
              <a:rPr lang="fi-FI" sz="700">
                <a:solidFill>
                  <a:schemeClr val="dk1"/>
                </a:solidFill>
                <a:latin typeface="Gill Sans"/>
                <a:ea typeface="Gill Sans"/>
                <a:cs typeface="Gill Sans"/>
                <a:sym typeface="Gill Sans"/>
              </a:rPr>
              <a:t>Inledning, spelregler, presentationsrunda, </a:t>
            </a:r>
            <a:endParaRPr sz="700">
              <a:solidFill>
                <a:schemeClr val="dk1"/>
              </a:solidFill>
              <a:latin typeface="Gill Sans"/>
              <a:ea typeface="Gill Sans"/>
              <a:cs typeface="Gill Sans"/>
              <a:sym typeface="Gill Sans"/>
            </a:endParaRPr>
          </a:p>
          <a:p>
            <a:pPr marL="0" marR="0" lvl="0" indent="45720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inledande grej</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a:t>
            </a:r>
            <a:r>
              <a:rPr lang="fi-FI" sz="700" b="1">
                <a:solidFill>
                  <a:schemeClr val="dk1"/>
                </a:solidFill>
                <a:latin typeface="Gill Sans"/>
                <a:ea typeface="Gill Sans"/>
                <a:cs typeface="Gill Sans"/>
                <a:sym typeface="Gill Sans"/>
              </a:rPr>
              <a:t>Gemensam diskussion (inklusive paus)</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Skriv ner insikter</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a:t>
            </a:r>
            <a:r>
              <a:rPr lang="fi-FI" sz="700">
                <a:solidFill>
                  <a:schemeClr val="dk1"/>
                </a:solidFill>
                <a:latin typeface="Gill Sans"/>
                <a:ea typeface="Gill Sans"/>
                <a:cs typeface="Gill Sans"/>
                <a:sym typeface="Gill Sans"/>
              </a:rPr>
              <a:t>Berätta om insikterna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Tack, avslutning</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p:txBody>
      </p:sp>
      <p:sp>
        <p:nvSpPr>
          <p:cNvPr id="224" name="Google Shape;224;g8c8c0b4e5f_0_0"/>
          <p:cNvSpPr txBox="1"/>
          <p:nvPr/>
        </p:nvSpPr>
        <p:spPr>
          <a:xfrm>
            <a:off x="3134711" y="208140"/>
            <a:ext cx="2461500" cy="27009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Inledande grej</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r>
              <a:rPr lang="fi-FI" sz="700" i="1">
                <a:solidFill>
                  <a:schemeClr val="dk1"/>
                </a:solidFill>
                <a:latin typeface="Gill Sans"/>
                <a:ea typeface="Gill Sans"/>
                <a:cs typeface="Gill Sans"/>
                <a:sym typeface="Gill Sans"/>
              </a:rPr>
              <a:t>Utnyttja antingen videon eller informationsmaterialet för inledningen. Om du ordnar din diskussion på distans så rekommenderar vi att du delar med dig av videolänken i chatten och låter alla deltagare se videon i egen takt. Detta för att undvika tekniska problem. </a:t>
            </a:r>
            <a:endParaRPr sz="700" i="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r>
              <a:rPr lang="fi-FI" sz="700" b="1">
                <a:solidFill>
                  <a:schemeClr val="dk1"/>
                </a:solidFill>
                <a:latin typeface="Gill Sans"/>
                <a:ea typeface="Gill Sans"/>
                <a:cs typeface="Gill Sans"/>
                <a:sym typeface="Gill Sans"/>
              </a:rPr>
              <a:t>Vi tittar till näst en 5 minuter lång inledning om demokratins olika dimensioner och breda medborgarsamhälle. </a:t>
            </a:r>
            <a:endParaRPr sz="7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endParaRPr sz="7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r>
              <a:rPr lang="fi-FI" sz="700" i="1">
                <a:solidFill>
                  <a:schemeClr val="dk1"/>
                </a:solidFill>
                <a:latin typeface="Gill Sans"/>
                <a:ea typeface="Gill Sans"/>
                <a:cs typeface="Gill Sans"/>
                <a:sym typeface="Gill Sans"/>
              </a:rPr>
              <a:t>Diskussionens facilitator kan också inleda själv. Innehållet kan redigeras så att det passar in för just din diskussion. </a:t>
            </a:r>
            <a:endParaRPr>
              <a:solidFill>
                <a:schemeClr val="dk1"/>
              </a:solidFill>
            </a:endParaRPr>
          </a:p>
          <a:p>
            <a:pPr marL="0" lvl="0" indent="0" algn="l" rtl="0">
              <a:spcBef>
                <a:spcPts val="0"/>
              </a:spcBef>
              <a:spcAft>
                <a:spcPts val="0"/>
              </a:spcAft>
              <a:buClr>
                <a:schemeClr val="dk1"/>
              </a:buClr>
              <a:buSzPts val="700"/>
              <a:buFont typeface="Arial"/>
              <a:buNone/>
            </a:pP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r>
              <a:rPr lang="fi-FI" sz="700" i="1">
                <a:solidFill>
                  <a:schemeClr val="dk1"/>
                </a:solidFill>
                <a:latin typeface="Gill Sans"/>
                <a:ea typeface="Gill Sans"/>
                <a:cs typeface="Gill Sans"/>
                <a:sym typeface="Gill Sans"/>
              </a:rPr>
              <a:t>Du kan för inledningen också använda dig av en aktuell nyhet, artikel, lägesbild, egen erfarenhet eller forskning som relaterar till ämnet.  </a:t>
            </a:r>
            <a:endParaRPr>
              <a:solidFill>
                <a:schemeClr val="dk1"/>
              </a:solidFill>
            </a:endParaRPr>
          </a:p>
          <a:p>
            <a:pPr marL="0" lvl="0" indent="0" algn="l" rtl="0">
              <a:spcBef>
                <a:spcPts val="0"/>
              </a:spcBef>
              <a:spcAft>
                <a:spcPts val="0"/>
              </a:spcAft>
              <a:buClr>
                <a:schemeClr val="dk1"/>
              </a:buClr>
              <a:buSzPts val="700"/>
              <a:buFont typeface="Arial"/>
              <a:buNone/>
            </a:pP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700"/>
              <a:buFont typeface="Arial"/>
              <a:buNone/>
            </a:pPr>
            <a:r>
              <a:rPr lang="fi-FI" sz="700">
                <a:solidFill>
                  <a:schemeClr val="dk1"/>
                </a:solidFill>
                <a:latin typeface="Gill Sans"/>
                <a:ea typeface="Gill Sans"/>
                <a:cs typeface="Gill Sans"/>
                <a:sym typeface="Gill Sans"/>
              </a:rPr>
              <a:t>Länk till inledningsvideon</a:t>
            </a:r>
            <a:endParaRPr sz="700" b="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	</a:t>
            </a: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		</a:t>
            </a: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r>
              <a:rPr lang="fi-FI" sz="700" b="1" i="0" u="none" strike="noStrike" cap="none">
                <a:solidFill>
                  <a:srgbClr val="000000"/>
                </a:solidFill>
                <a:latin typeface="Gill Sans"/>
                <a:ea typeface="Gill Sans"/>
                <a:cs typeface="Gill Sans"/>
                <a:sym typeface="Gill Sans"/>
              </a:rPr>
              <a:t>5 min</a:t>
            </a: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500"/>
              <a:buFont typeface="Arial"/>
              <a:buNone/>
            </a:pPr>
            <a:endParaRPr sz="500" b="0" i="0" u="none" strike="noStrike" cap="none">
              <a:solidFill>
                <a:srgbClr val="000000"/>
              </a:solidFill>
              <a:latin typeface="Calibri"/>
              <a:ea typeface="Calibri"/>
              <a:cs typeface="Calibri"/>
              <a:sym typeface="Calibri"/>
            </a:endParaRPr>
          </a:p>
        </p:txBody>
      </p:sp>
      <p:pic>
        <p:nvPicPr>
          <p:cNvPr id="225" name="Google Shape;225;g8c8c0b4e5f_0_0"/>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26" name="Google Shape;226;g8c8c0b4e5f_0_0"/>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2445fd9bea_0_8"/>
          <p:cNvSpPr txBox="1"/>
          <p:nvPr/>
        </p:nvSpPr>
        <p:spPr>
          <a:xfrm>
            <a:off x="380205" y="316544"/>
            <a:ext cx="2461500" cy="2382600"/>
          </a:xfrm>
          <a:prstGeom prst="rect">
            <a:avLst/>
          </a:prstGeom>
          <a:noFill/>
          <a:ln>
            <a:noFill/>
          </a:ln>
        </p:spPr>
        <p:txBody>
          <a:bodyPr spcFirstLastPara="1" wrap="square" lIns="32450" tIns="32450" rIns="32450" bIns="32450" anchor="t" anchorCtr="0">
            <a:no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Demokratins försvarsdialoger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t>
            </a:r>
            <a:r>
              <a:rPr lang="fi-FI" sz="700">
                <a:solidFill>
                  <a:schemeClr val="dk1"/>
                </a:solidFill>
                <a:latin typeface="Gill Sans"/>
                <a:ea typeface="Gill Sans"/>
                <a:cs typeface="Gill Sans"/>
                <a:sym typeface="Gill Sans"/>
              </a:rPr>
              <a:t>Inledning, spelregler, presentationsrunda, </a:t>
            </a:r>
            <a:endParaRPr sz="700">
              <a:solidFill>
                <a:schemeClr val="dk1"/>
              </a:solidFill>
              <a:latin typeface="Gill Sans"/>
              <a:ea typeface="Gill Sans"/>
              <a:cs typeface="Gill Sans"/>
              <a:sym typeface="Gill Sans"/>
            </a:endParaRPr>
          </a:p>
          <a:p>
            <a:pPr marL="0" marR="0" lvl="0" indent="45720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inledande grej</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a:t>
            </a:r>
            <a:r>
              <a:rPr lang="fi-FI" sz="700" b="1">
                <a:solidFill>
                  <a:schemeClr val="dk1"/>
                </a:solidFill>
                <a:latin typeface="Gill Sans"/>
                <a:ea typeface="Gill Sans"/>
                <a:cs typeface="Gill Sans"/>
                <a:sym typeface="Gill Sans"/>
              </a:rPr>
              <a:t>Gemensam diskussion (inklusive paus)</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Skriv ner insikter</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a:t>
            </a:r>
            <a:r>
              <a:rPr lang="fi-FI" sz="700">
                <a:solidFill>
                  <a:schemeClr val="dk1"/>
                </a:solidFill>
                <a:latin typeface="Gill Sans"/>
                <a:ea typeface="Gill Sans"/>
                <a:cs typeface="Gill Sans"/>
                <a:sym typeface="Gill Sans"/>
              </a:rPr>
              <a:t>Berätta om insikterna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Tack, avslutning</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p:txBody>
      </p:sp>
      <p:sp>
        <p:nvSpPr>
          <p:cNvPr id="233" name="Google Shape;233;g12445fd9bea_0_8"/>
          <p:cNvSpPr txBox="1"/>
          <p:nvPr/>
        </p:nvSpPr>
        <p:spPr>
          <a:xfrm>
            <a:off x="3134711" y="208140"/>
            <a:ext cx="2461500" cy="2700900"/>
          </a:xfrm>
          <a:prstGeom prst="rect">
            <a:avLst/>
          </a:prstGeom>
          <a:noFill/>
          <a:ln>
            <a:noFill/>
          </a:ln>
        </p:spPr>
        <p:txBody>
          <a:bodyPr spcFirstLastPara="1" wrap="square" lIns="32450" tIns="32450" rIns="32450" bIns="32450"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fi-FI" sz="900" b="1">
                <a:solidFill>
                  <a:schemeClr val="dk1"/>
                </a:solidFill>
                <a:latin typeface="Gill Sans"/>
                <a:ea typeface="Gill Sans"/>
                <a:cs typeface="Gill Sans"/>
                <a:sym typeface="Gill Sans"/>
              </a:rPr>
              <a:t>Diskussionen påbörjas</a:t>
            </a: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a:solidFill>
                  <a:schemeClr val="dk1"/>
                </a:solidFill>
                <a:latin typeface="Gill Sans"/>
                <a:ea typeface="Gill Sans"/>
                <a:cs typeface="Gill Sans"/>
                <a:sym typeface="Gill Sans"/>
              </a:rPr>
              <a:t>Reflektera nu en stund för dig själv. Skriv ner på datorn eller på papper vilka erfarenheter eller tankar som inledningen väckte hos dig.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1" i="1">
                <a:solidFill>
                  <a:schemeClr val="dk1"/>
                </a:solidFill>
                <a:latin typeface="Gill Sans"/>
                <a:ea typeface="Gill Sans"/>
                <a:cs typeface="Gill Sans"/>
                <a:sym typeface="Gill Sans"/>
              </a:rPr>
              <a:t>ELLER ALTERNATIVT DISKUSSION PARVIS</a:t>
            </a:r>
            <a:r>
              <a:rPr lang="fi-FI" sz="700" b="1" i="1" u="none" strike="noStrike" cap="none">
                <a:solidFill>
                  <a:schemeClr val="dk1"/>
                </a:solidFill>
                <a:latin typeface="Gill Sans"/>
                <a:ea typeface="Gill Sans"/>
                <a:cs typeface="Gill Sans"/>
                <a:sym typeface="Gill Sans"/>
              </a:rPr>
              <a:t>:</a:t>
            </a:r>
            <a:endParaRPr sz="700" b="1"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a:solidFill>
                  <a:schemeClr val="dk1"/>
                </a:solidFill>
                <a:latin typeface="Gill Sans"/>
                <a:ea typeface="Gill Sans"/>
                <a:cs typeface="Gill Sans"/>
                <a:sym typeface="Gill Sans"/>
              </a:rPr>
              <a:t>Diskutera med ditt par vilka erfarenheter eller tankar som inledningen väckte hos dig.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a:solidFill>
                  <a:schemeClr val="dk1"/>
                </a:solidFill>
                <a:latin typeface="Gill Sans"/>
                <a:ea typeface="Gill Sans"/>
                <a:cs typeface="Gill Sans"/>
                <a:sym typeface="Gill Sans"/>
              </a:rPr>
              <a:t>Ni har ungefär fem minuter på er. Nu kan ni börja…</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 </a:t>
            </a:r>
            <a:r>
              <a:rPr lang="fi-FI" sz="700">
                <a:solidFill>
                  <a:schemeClr val="dk1"/>
                </a:solidFill>
                <a:latin typeface="Gill Sans"/>
                <a:ea typeface="Gill Sans"/>
                <a:cs typeface="Gill Sans"/>
                <a:sym typeface="Gill Sans"/>
              </a:rPr>
              <a:t>Nu är det dags att avsluta.</a:t>
            </a:r>
            <a:r>
              <a:rPr lang="fi-FI" sz="700" b="0" i="0" u="none" strike="noStrike" cap="none">
                <a:solidFill>
                  <a:schemeClr val="dk1"/>
                </a:solidFill>
                <a:latin typeface="Gill Sans"/>
                <a:ea typeface="Gill Sans"/>
                <a:cs typeface="Gill Sans"/>
                <a:sym typeface="Gill Sans"/>
              </a:rPr>
              <a:t>.</a:t>
            </a:r>
            <a:r>
              <a:rPr lang="fi-FI" sz="900" b="0" i="0" u="none" strike="noStrike" cap="none">
                <a:solidFill>
                  <a:schemeClr val="dk1"/>
                </a:solidFill>
                <a:latin typeface="Gill Sans"/>
                <a:ea typeface="Gill Sans"/>
                <a:cs typeface="Gill Sans"/>
                <a:sym typeface="Gill Sans"/>
              </a:rPr>
              <a:t>	</a:t>
            </a:r>
            <a:r>
              <a:rPr lang="fi-FI" sz="900" b="1" i="0" u="none" strike="noStrike" cap="none">
                <a:solidFill>
                  <a:schemeClr val="dk1"/>
                </a:solidFill>
                <a:latin typeface="Gill Sans"/>
                <a:ea typeface="Gill Sans"/>
                <a:cs typeface="Gill Sans"/>
                <a:sym typeface="Gill Sans"/>
              </a:rPr>
              <a:t>	</a:t>
            </a: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828800" marR="0" lvl="0" indent="0" algn="l" rtl="0">
              <a:lnSpc>
                <a:spcPct val="115000"/>
              </a:lnSpc>
              <a:spcBef>
                <a:spcPts val="0"/>
              </a:spcBef>
              <a:spcAft>
                <a:spcPts val="0"/>
              </a:spcAft>
              <a:buClr>
                <a:srgbClr val="000000"/>
              </a:buClr>
              <a:buSzPts val="700"/>
              <a:buFont typeface="Arial"/>
              <a:buNone/>
            </a:pPr>
            <a:r>
              <a:rPr lang="fi-FI" sz="700" b="1" i="0" u="none" strike="noStrike" cap="none">
                <a:solidFill>
                  <a:srgbClr val="000000"/>
                </a:solidFill>
                <a:latin typeface="Gill Sans"/>
                <a:ea typeface="Gill Sans"/>
                <a:cs typeface="Gill Sans"/>
                <a:sym typeface="Gill Sans"/>
              </a:rPr>
              <a:t>5 min</a:t>
            </a: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500"/>
              <a:buFont typeface="Arial"/>
              <a:buNone/>
            </a:pPr>
            <a:endParaRPr sz="500" b="0" i="0" u="none" strike="noStrike" cap="none">
              <a:solidFill>
                <a:srgbClr val="000000"/>
              </a:solidFill>
              <a:latin typeface="Calibri"/>
              <a:ea typeface="Calibri"/>
              <a:cs typeface="Calibri"/>
              <a:sym typeface="Calibri"/>
            </a:endParaRPr>
          </a:p>
        </p:txBody>
      </p:sp>
      <p:pic>
        <p:nvPicPr>
          <p:cNvPr id="234" name="Google Shape;234;g12445fd9bea_0_8"/>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35" name="Google Shape;235;g12445fd9bea_0_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8c8c0b4e5f_0_18"/>
          <p:cNvSpPr txBox="1"/>
          <p:nvPr/>
        </p:nvSpPr>
        <p:spPr>
          <a:xfrm>
            <a:off x="301025" y="193975"/>
            <a:ext cx="2403000" cy="2382600"/>
          </a:xfrm>
          <a:prstGeom prst="rect">
            <a:avLst/>
          </a:prstGeom>
          <a:noFill/>
          <a:ln>
            <a:noFill/>
          </a:ln>
        </p:spPr>
        <p:txBody>
          <a:bodyPr spcFirstLastPara="1" wrap="square" lIns="32450" tIns="32450" rIns="32450" bIns="32450" anchor="t" anchorCtr="0">
            <a:no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Demokratins försvarsdialoger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t>
            </a:r>
            <a:r>
              <a:rPr lang="fi-FI" sz="700">
                <a:solidFill>
                  <a:schemeClr val="dk1"/>
                </a:solidFill>
                <a:latin typeface="Gill Sans"/>
                <a:ea typeface="Gill Sans"/>
                <a:cs typeface="Gill Sans"/>
                <a:sym typeface="Gill Sans"/>
              </a:rPr>
              <a:t>Inledning, spelregler, presentationsrunda, </a:t>
            </a:r>
            <a:endParaRPr sz="700">
              <a:solidFill>
                <a:schemeClr val="dk1"/>
              </a:solidFill>
              <a:latin typeface="Gill Sans"/>
              <a:ea typeface="Gill Sans"/>
              <a:cs typeface="Gill Sans"/>
              <a:sym typeface="Gill Sans"/>
            </a:endParaRPr>
          </a:p>
          <a:p>
            <a:pPr marL="0" marR="0" lvl="0" indent="45720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inledande grej</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a:t>
            </a:r>
            <a:r>
              <a:rPr lang="fi-FI" sz="700" b="1">
                <a:solidFill>
                  <a:schemeClr val="dk1"/>
                </a:solidFill>
                <a:latin typeface="Gill Sans"/>
                <a:ea typeface="Gill Sans"/>
                <a:cs typeface="Gill Sans"/>
                <a:sym typeface="Gill Sans"/>
              </a:rPr>
              <a:t>Gemensam diskussion (inklusive paus)</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Skriv ner insikter</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a:t>
            </a:r>
            <a:r>
              <a:rPr lang="fi-FI" sz="700">
                <a:solidFill>
                  <a:schemeClr val="dk1"/>
                </a:solidFill>
                <a:latin typeface="Gill Sans"/>
                <a:ea typeface="Gill Sans"/>
                <a:cs typeface="Gill Sans"/>
                <a:sym typeface="Gill Sans"/>
              </a:rPr>
              <a:t>Berätta om insikterna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Tack, avslutning</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1" i="1"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i="1">
                <a:solidFill>
                  <a:schemeClr val="dk1"/>
                </a:solidFill>
                <a:latin typeface="Gill Sans"/>
                <a:ea typeface="Gill Sans"/>
                <a:cs typeface="Gill Sans"/>
                <a:sym typeface="Gill Sans"/>
              </a:rPr>
              <a:t>Skriv ner deltagarnas namn och markera ett streck bredvid namnet varje gång personen har yttrat sig. På detta sätt för du enkelt statistik över vilka som uttalar sig och också mängden inlägg i diskussionen. </a:t>
            </a:r>
            <a:endParaRPr sz="6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p:txBody>
      </p:sp>
      <p:sp>
        <p:nvSpPr>
          <p:cNvPr id="242" name="Google Shape;242;g8c8c0b4e5f_0_18"/>
          <p:cNvSpPr txBox="1"/>
          <p:nvPr/>
        </p:nvSpPr>
        <p:spPr>
          <a:xfrm>
            <a:off x="3145475" y="193975"/>
            <a:ext cx="2463000" cy="29526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fi-FI" sz="900" b="1">
                <a:solidFill>
                  <a:schemeClr val="dk1"/>
                </a:solidFill>
                <a:latin typeface="Gill Sans"/>
                <a:ea typeface="Gill Sans"/>
                <a:cs typeface="Gill Sans"/>
                <a:sym typeface="Gill Sans"/>
              </a:rPr>
              <a:t>Gemensam diskussion</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Nu vore det roligt att kort höra vad ni pratade om / vilka tankar som har väckts hos er? Vi håller våra inlägg koncisa så att alla har en möjlighet att delta i diskussionen.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Vem skulle vilja börja och berätta vad ni delade för erfarenheter?</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Och vilka andra erfarenheter kom fram</a:t>
            </a:r>
            <a:r>
              <a:rPr lang="fi-FI" sz="700" b="0" i="0" u="none" strike="noStrike" cap="none">
                <a:solidFill>
                  <a:schemeClr val="dk1"/>
                </a:solidFill>
                <a:latin typeface="Gill Sans"/>
                <a:ea typeface="Gill Sans"/>
                <a:cs typeface="Gill Sans"/>
                <a:sym typeface="Gill Sans"/>
              </a:rPr>
              <a:t>? </a:t>
            </a:r>
            <a:r>
              <a:rPr lang="fi-FI" sz="700">
                <a:solidFill>
                  <a:schemeClr val="dk1"/>
                </a:solidFill>
                <a:latin typeface="Gill Sans"/>
                <a:ea typeface="Gill Sans"/>
                <a:cs typeface="Gill Sans"/>
                <a:sym typeface="Gill Sans"/>
              </a:rPr>
              <a:t>Hade ni liknande eller helt annorlunda erfarenheter?</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165100" marR="0" lvl="0" indent="-133350" algn="l" rtl="0">
              <a:lnSpc>
                <a:spcPct val="115000"/>
              </a:lnSpc>
              <a:spcBef>
                <a:spcPts val="0"/>
              </a:spcBef>
              <a:spcAft>
                <a:spcPts val="0"/>
              </a:spcAft>
              <a:buClr>
                <a:schemeClr val="dk1"/>
              </a:buClr>
              <a:buSzPts val="700"/>
              <a:buFont typeface="Gill Sans"/>
              <a:buChar char="➔"/>
            </a:pPr>
            <a:r>
              <a:rPr lang="fi-FI" sz="700" i="1">
                <a:solidFill>
                  <a:schemeClr val="dk1"/>
                </a:solidFill>
                <a:latin typeface="Gill Sans"/>
                <a:ea typeface="Gill Sans"/>
                <a:cs typeface="Gill Sans"/>
                <a:sym typeface="Gill Sans"/>
              </a:rPr>
              <a:t>Du kan ställa en direkt fråga åt någon om det är svårt att få igång diskussionen </a:t>
            </a:r>
            <a:endParaRPr sz="700" b="0" i="1" u="none" strike="noStrike" cap="none">
              <a:solidFill>
                <a:schemeClr val="dk1"/>
              </a:solidFill>
              <a:latin typeface="Gill Sans"/>
              <a:ea typeface="Gill Sans"/>
              <a:cs typeface="Gill Sans"/>
              <a:sym typeface="Gill Sans"/>
            </a:endParaRPr>
          </a:p>
          <a:p>
            <a:pPr marL="165100" marR="0" lvl="0" indent="-133350" algn="l" rtl="0">
              <a:lnSpc>
                <a:spcPct val="115000"/>
              </a:lnSpc>
              <a:spcBef>
                <a:spcPts val="0"/>
              </a:spcBef>
              <a:spcAft>
                <a:spcPts val="0"/>
              </a:spcAft>
              <a:buClr>
                <a:schemeClr val="dk1"/>
              </a:buClr>
              <a:buSzPts val="700"/>
              <a:buFont typeface="Gill Sans"/>
              <a:buChar char="➔"/>
            </a:pPr>
            <a:r>
              <a:rPr lang="fi-FI" sz="700" i="1">
                <a:solidFill>
                  <a:schemeClr val="dk1"/>
                </a:solidFill>
                <a:latin typeface="Gill Sans"/>
                <a:ea typeface="Gill Sans"/>
                <a:cs typeface="Gill Sans"/>
                <a:sym typeface="Gill Sans"/>
              </a:rPr>
              <a:t>Fråga alla om någon tanke även om de inte själva skulle ha bett om ordet</a:t>
            </a:r>
            <a:endParaRPr sz="700" b="0" i="1" u="none" strike="noStrike" cap="none">
              <a:solidFill>
                <a:schemeClr val="dk1"/>
              </a:solidFill>
              <a:latin typeface="Gill Sans"/>
              <a:ea typeface="Gill Sans"/>
              <a:cs typeface="Gill Sans"/>
              <a:sym typeface="Gill Sans"/>
            </a:endParaRPr>
          </a:p>
          <a:p>
            <a:pPr marL="165100" marR="0" lvl="0" indent="-133350" algn="l" rtl="0">
              <a:lnSpc>
                <a:spcPct val="115000"/>
              </a:lnSpc>
              <a:spcBef>
                <a:spcPts val="0"/>
              </a:spcBef>
              <a:spcAft>
                <a:spcPts val="0"/>
              </a:spcAft>
              <a:buClr>
                <a:schemeClr val="dk1"/>
              </a:buClr>
              <a:buSzPts val="700"/>
              <a:buFont typeface="Gill Sans"/>
              <a:buChar char="➔"/>
            </a:pPr>
            <a:r>
              <a:rPr lang="fi-FI" sz="700" i="1">
                <a:solidFill>
                  <a:schemeClr val="dk1"/>
                </a:solidFill>
                <a:latin typeface="Gill Sans"/>
                <a:ea typeface="Gill Sans"/>
                <a:cs typeface="Gill Sans"/>
                <a:sym typeface="Gill Sans"/>
              </a:rPr>
              <a:t>Led diskussionsdeltagarna till att dela egna erfarenheter om ämnet</a:t>
            </a:r>
            <a:endParaRPr sz="700" b="0" i="1" u="none" strike="noStrike" cap="none">
              <a:solidFill>
                <a:schemeClr val="dk1"/>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700"/>
              <a:buFont typeface="Arial"/>
              <a:buNone/>
            </a:pPr>
            <a:endParaRPr sz="700" b="0"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a:solidFill>
                  <a:schemeClr val="dk1"/>
                </a:solidFill>
                <a:latin typeface="Gill Sans"/>
                <a:ea typeface="Gill Sans"/>
                <a:cs typeface="Gill Sans"/>
                <a:sym typeface="Gill Sans"/>
              </a:rPr>
              <a:t>Tack till er alla! Ni lyfte bland annat fram följande tankar och känslor...</a:t>
            </a:r>
            <a:endParaRPr sz="700" b="1" i="0" u="none" strike="noStrike" cap="none">
              <a:solidFill>
                <a:schemeClr val="dk1"/>
              </a:solidFill>
              <a:latin typeface="Gill Sans"/>
              <a:ea typeface="Gill Sans"/>
              <a:cs typeface="Gill Sans"/>
              <a:sym typeface="Gill Sans"/>
            </a:endParaRPr>
          </a:p>
          <a:p>
            <a:pPr marL="199390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199390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1993900" marR="0" lvl="0" indent="0" algn="l" rtl="0">
              <a:lnSpc>
                <a:spcPct val="100000"/>
              </a:lnSpc>
              <a:spcBef>
                <a:spcPts val="0"/>
              </a:spcBef>
              <a:spcAft>
                <a:spcPts val="0"/>
              </a:spcAft>
              <a:buClr>
                <a:srgbClr val="000000"/>
              </a:buClr>
              <a:buSzPts val="700"/>
              <a:buFont typeface="Arial"/>
              <a:buNone/>
            </a:pPr>
            <a:r>
              <a:rPr lang="fi-FI" sz="700" b="1" i="0" u="none" strike="noStrike" cap="none">
                <a:solidFill>
                  <a:schemeClr val="dk1"/>
                </a:solidFill>
                <a:latin typeface="Gill Sans"/>
                <a:ea typeface="Gill Sans"/>
                <a:cs typeface="Gill Sans"/>
                <a:sym typeface="Gill Sans"/>
              </a:rPr>
              <a:t>15 min</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00"/>
              <a:buFont typeface="Arial"/>
              <a:buNone/>
            </a:pPr>
            <a:endParaRPr sz="700" b="0" i="0" u="none" strike="noStrike" cap="none">
              <a:solidFill>
                <a:srgbClr val="000000"/>
              </a:solidFill>
              <a:latin typeface="Gill Sans"/>
              <a:ea typeface="Gill Sans"/>
              <a:cs typeface="Gill Sans"/>
              <a:sym typeface="Gill Sans"/>
            </a:endParaRPr>
          </a:p>
        </p:txBody>
      </p:sp>
      <p:pic>
        <p:nvPicPr>
          <p:cNvPr id="243" name="Google Shape;243;g8c8c0b4e5f_0_18"/>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44" name="Google Shape;244;g8c8c0b4e5f_0_1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c0f2b2eed9_0_4"/>
          <p:cNvSpPr txBox="1"/>
          <p:nvPr/>
        </p:nvSpPr>
        <p:spPr>
          <a:xfrm>
            <a:off x="3105100" y="26025"/>
            <a:ext cx="2442300" cy="342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900"/>
              <a:buFont typeface="Arial"/>
              <a:buNone/>
            </a:pPr>
            <a:r>
              <a:rPr lang="fi-FI" sz="900" b="1">
                <a:solidFill>
                  <a:schemeClr val="dk1"/>
                </a:solidFill>
                <a:latin typeface="Gill Sans"/>
                <a:ea typeface="Gill Sans"/>
                <a:cs typeface="Gill Sans"/>
                <a:sym typeface="Gill Sans"/>
              </a:rPr>
              <a:t>Den gemensamma diskussionen fortsätter </a:t>
            </a: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600">
                <a:solidFill>
                  <a:schemeClr val="dk1"/>
                </a:solidFill>
                <a:latin typeface="Gill Sans"/>
                <a:ea typeface="Gill Sans"/>
                <a:cs typeface="Gill Sans"/>
                <a:sym typeface="Gill Sans"/>
              </a:rPr>
              <a:t>Tack för att ni delar med er. Nu fortsätter vi diskussionen utgående från dessa erfarenheter och reflektioner. Jag har några frågor med vilka vi kan fortsätta diskussionen. </a:t>
            </a: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600" b="0"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600" i="1">
                <a:solidFill>
                  <a:schemeClr val="dk1"/>
                </a:solidFill>
                <a:latin typeface="Gill Sans"/>
                <a:ea typeface="Gill Sans"/>
                <a:cs typeface="Gill Sans"/>
                <a:sym typeface="Gill Sans"/>
              </a:rPr>
              <a:t>Välj de mest passande frågorna för just din diskussion. Du kan också redigera frågorna vid behov. </a:t>
            </a:r>
            <a:endParaRPr sz="6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600" b="0" i="0" u="none" strike="noStrike" cap="none">
              <a:solidFill>
                <a:srgbClr val="202124"/>
              </a:solidFill>
              <a:latin typeface="Gill Sans"/>
              <a:ea typeface="Gill Sans"/>
              <a:cs typeface="Gill Sans"/>
              <a:sym typeface="Gill Sans"/>
            </a:endParaRPr>
          </a:p>
          <a:p>
            <a:pPr marL="457200" marR="0" lvl="0" indent="-266700" algn="l" rtl="0">
              <a:lnSpc>
                <a:spcPct val="150000"/>
              </a:lnSpc>
              <a:spcBef>
                <a:spcPts val="0"/>
              </a:spcBef>
              <a:spcAft>
                <a:spcPts val="0"/>
              </a:spcAft>
              <a:buClr>
                <a:srgbClr val="202124"/>
              </a:buClr>
              <a:buSzPts val="600"/>
              <a:buFont typeface="Gill Sans"/>
              <a:buChar char="●"/>
            </a:pPr>
            <a:r>
              <a:rPr lang="fi-FI" sz="600">
                <a:solidFill>
                  <a:srgbClr val="202124"/>
                </a:solidFill>
                <a:latin typeface="Gill Sans"/>
                <a:ea typeface="Gill Sans"/>
                <a:cs typeface="Gill Sans"/>
                <a:sym typeface="Gill Sans"/>
              </a:rPr>
              <a:t>Vad oroar dig och vad inger förtroende i denna kris / med tanke på demokratins framtid? </a:t>
            </a:r>
            <a:endParaRPr sz="600" b="0" i="0" u="none" strike="noStrike" cap="none">
              <a:solidFill>
                <a:srgbClr val="202124"/>
              </a:solidFill>
              <a:latin typeface="Gill Sans"/>
              <a:ea typeface="Gill Sans"/>
              <a:cs typeface="Gill Sans"/>
              <a:sym typeface="Gill Sans"/>
            </a:endParaRPr>
          </a:p>
          <a:p>
            <a:pPr marL="457200" marR="0" lvl="0" indent="-266700" algn="l" rtl="0">
              <a:lnSpc>
                <a:spcPct val="150000"/>
              </a:lnSpc>
              <a:spcBef>
                <a:spcPts val="0"/>
              </a:spcBef>
              <a:spcAft>
                <a:spcPts val="0"/>
              </a:spcAft>
              <a:buClr>
                <a:srgbClr val="202124"/>
              </a:buClr>
              <a:buSzPts val="600"/>
              <a:buFont typeface="Gill Sans"/>
              <a:buChar char="●"/>
            </a:pPr>
            <a:r>
              <a:rPr lang="fi-FI" sz="600">
                <a:solidFill>
                  <a:srgbClr val="202124"/>
                </a:solidFill>
                <a:latin typeface="Gill Sans"/>
                <a:ea typeface="Gill Sans"/>
                <a:cs typeface="Gill Sans"/>
                <a:sym typeface="Gill Sans"/>
              </a:rPr>
              <a:t>Vilka saker gör jag redan / kan jag göra i vardagen för att förstärka och försvara demokratin? </a:t>
            </a:r>
            <a:endParaRPr sz="600" b="0" i="0" u="none" strike="noStrike" cap="none">
              <a:solidFill>
                <a:srgbClr val="202124"/>
              </a:solidFill>
              <a:latin typeface="Gill Sans"/>
              <a:ea typeface="Gill Sans"/>
              <a:cs typeface="Gill Sans"/>
              <a:sym typeface="Gill Sans"/>
            </a:endParaRPr>
          </a:p>
          <a:p>
            <a:pPr marL="457200" marR="0" lvl="0" indent="-266700" algn="l" rtl="0">
              <a:lnSpc>
                <a:spcPct val="150000"/>
              </a:lnSpc>
              <a:spcBef>
                <a:spcPts val="0"/>
              </a:spcBef>
              <a:spcAft>
                <a:spcPts val="0"/>
              </a:spcAft>
              <a:buClr>
                <a:srgbClr val="202124"/>
              </a:buClr>
              <a:buSzPts val="600"/>
              <a:buFont typeface="Gill Sans"/>
              <a:buChar char="●"/>
            </a:pPr>
            <a:r>
              <a:rPr lang="fi-FI" sz="600">
                <a:solidFill>
                  <a:srgbClr val="202124"/>
                </a:solidFill>
                <a:latin typeface="Gill Sans"/>
                <a:ea typeface="Gill Sans"/>
                <a:cs typeface="Gill Sans"/>
                <a:sym typeface="Gill Sans"/>
              </a:rPr>
              <a:t>Vad kan vi, mitt  samfund, min organisation eller våra beslutsfattare göra för att förstärka demokratin? </a:t>
            </a:r>
            <a:endParaRPr sz="600">
              <a:solidFill>
                <a:srgbClr val="202124"/>
              </a:solidFill>
              <a:latin typeface="Gill Sans"/>
              <a:ea typeface="Gill Sans"/>
              <a:cs typeface="Gill Sans"/>
              <a:sym typeface="Gill Sans"/>
            </a:endParaRPr>
          </a:p>
          <a:p>
            <a:pPr marL="457200" marR="0" lvl="0" indent="-266700" algn="l" rtl="0">
              <a:lnSpc>
                <a:spcPct val="150000"/>
              </a:lnSpc>
              <a:spcBef>
                <a:spcPts val="0"/>
              </a:spcBef>
              <a:spcAft>
                <a:spcPts val="0"/>
              </a:spcAft>
              <a:buClr>
                <a:srgbClr val="202124"/>
              </a:buClr>
              <a:buSzPts val="600"/>
              <a:buFont typeface="Gill Sans"/>
              <a:buChar char="●"/>
            </a:pPr>
            <a:r>
              <a:rPr lang="fi-FI" sz="600">
                <a:solidFill>
                  <a:srgbClr val="202124"/>
                </a:solidFill>
                <a:latin typeface="Gill Sans"/>
                <a:ea typeface="Gill Sans"/>
                <a:cs typeface="Gill Sans"/>
                <a:sym typeface="Gill Sans"/>
              </a:rPr>
              <a:t>Vilka saker hindrar oss från att förstärka demokratin?</a:t>
            </a:r>
            <a:endParaRPr sz="600">
              <a:solidFill>
                <a:srgbClr val="202124"/>
              </a:solidFill>
              <a:latin typeface="Gill Sans"/>
              <a:ea typeface="Gill Sans"/>
              <a:cs typeface="Gill Sans"/>
              <a:sym typeface="Gill Sans"/>
            </a:endParaRPr>
          </a:p>
          <a:p>
            <a:pPr marL="457200" marR="0" lvl="0" indent="-266700" algn="l" rtl="0">
              <a:lnSpc>
                <a:spcPct val="150000"/>
              </a:lnSpc>
              <a:spcBef>
                <a:spcPts val="0"/>
              </a:spcBef>
              <a:spcAft>
                <a:spcPts val="0"/>
              </a:spcAft>
              <a:buClr>
                <a:srgbClr val="202124"/>
              </a:buClr>
              <a:buSzPts val="600"/>
              <a:buFont typeface="Gill Sans"/>
              <a:buChar char="●"/>
            </a:pPr>
            <a:r>
              <a:rPr lang="fi-FI" sz="600">
                <a:solidFill>
                  <a:srgbClr val="202124"/>
                </a:solidFill>
                <a:latin typeface="Gill Sans"/>
                <a:ea typeface="Gill Sans"/>
                <a:cs typeface="Gill Sans"/>
                <a:sym typeface="Gill Sans"/>
              </a:rPr>
              <a:t>Vilka saker relaterar till varann och förstärker varann?</a:t>
            </a:r>
            <a:endParaRPr sz="600">
              <a:solidFill>
                <a:srgbClr val="202124"/>
              </a:solidFill>
              <a:latin typeface="Gill Sans"/>
              <a:ea typeface="Gill Sans"/>
              <a:cs typeface="Gill Sans"/>
              <a:sym typeface="Gill Sans"/>
            </a:endParaRPr>
          </a:p>
          <a:p>
            <a:pPr marL="457200" marR="0" lvl="0" indent="-266700" algn="l" rtl="0">
              <a:lnSpc>
                <a:spcPct val="150000"/>
              </a:lnSpc>
              <a:spcBef>
                <a:spcPts val="0"/>
              </a:spcBef>
              <a:spcAft>
                <a:spcPts val="0"/>
              </a:spcAft>
              <a:buClr>
                <a:srgbClr val="202124"/>
              </a:buClr>
              <a:buSzPts val="600"/>
              <a:buFont typeface="Gill Sans"/>
              <a:buChar char="●"/>
            </a:pPr>
            <a:r>
              <a:rPr lang="fi-FI" sz="600">
                <a:solidFill>
                  <a:srgbClr val="202124"/>
                </a:solidFill>
                <a:latin typeface="Gill Sans"/>
                <a:ea typeface="Gill Sans"/>
                <a:cs typeface="Gill Sans"/>
                <a:sym typeface="Gill Sans"/>
              </a:rPr>
              <a:t>Vad anser ni att borde sätta igång och varför?</a:t>
            </a:r>
            <a:endParaRPr sz="600">
              <a:solidFill>
                <a:srgbClr val="202124"/>
              </a:solidFill>
              <a:latin typeface="Gill Sans"/>
              <a:ea typeface="Gill Sans"/>
              <a:cs typeface="Gill Sans"/>
              <a:sym typeface="Gill Sans"/>
            </a:endParaRPr>
          </a:p>
          <a:p>
            <a:pPr marL="457200" marR="0" lvl="0" indent="0" algn="l" rtl="0">
              <a:lnSpc>
                <a:spcPct val="100000"/>
              </a:lnSpc>
              <a:spcBef>
                <a:spcPts val="0"/>
              </a:spcBef>
              <a:spcAft>
                <a:spcPts val="0"/>
              </a:spcAft>
              <a:buNone/>
            </a:pPr>
            <a:endParaRPr sz="600" b="0" i="0" u="none" strike="noStrike" cap="none">
              <a:solidFill>
                <a:srgbClr val="202124"/>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600" b="1" i="1">
                <a:solidFill>
                  <a:schemeClr val="dk1"/>
                </a:solidFill>
                <a:latin typeface="Gill Sans"/>
                <a:ea typeface="Gill Sans"/>
                <a:cs typeface="Gill Sans"/>
                <a:sym typeface="Gill Sans"/>
              </a:rPr>
              <a:t>Fördjupade hjälpfrågor som stöd för diskussionsledaren:</a:t>
            </a:r>
            <a:endParaRPr sz="600" b="1" i="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600" b="1" i="1">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Varför tror du att du kom att tänka på just dessa saker?</a:t>
            </a:r>
            <a:endParaRPr sz="600" b="0" i="0" u="none" strike="noStrike" cap="none">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Hurdana erfarenheter eller situationer har påverkar att du tar fram just dessa saker? </a:t>
            </a:r>
            <a:endParaRPr sz="600" b="0" i="1" u="none" strike="noStrike" cap="none">
              <a:solidFill>
                <a:schemeClr val="dk1"/>
              </a:solidFill>
              <a:latin typeface="Gill Sans"/>
              <a:ea typeface="Gill Sans"/>
              <a:cs typeface="Gill Sans"/>
              <a:sym typeface="Gill Sans"/>
            </a:endParaRPr>
          </a:p>
          <a:p>
            <a:pPr marL="457200" marR="0" lvl="0" indent="0" algn="just" rtl="0">
              <a:lnSpc>
                <a:spcPct val="115000"/>
              </a:lnSpc>
              <a:spcBef>
                <a:spcPts val="0"/>
              </a:spcBef>
              <a:spcAft>
                <a:spcPts val="0"/>
              </a:spcAft>
              <a:buClr>
                <a:srgbClr val="000000"/>
              </a:buClr>
              <a:buSzPts val="600"/>
              <a:buFont typeface="Arial"/>
              <a:buNone/>
            </a:pPr>
            <a:endParaRPr sz="600" b="0" i="1" u="none" strike="noStrike" cap="none">
              <a:solidFill>
                <a:schemeClr val="dk1"/>
              </a:solidFill>
              <a:latin typeface="Gill Sans"/>
              <a:ea typeface="Gill Sans"/>
              <a:cs typeface="Gill Sans"/>
              <a:sym typeface="Gill Sans"/>
            </a:endParaRPr>
          </a:p>
          <a:p>
            <a:pPr marL="457200" marR="0" lvl="0" indent="0" algn="just" rtl="0">
              <a:lnSpc>
                <a:spcPct val="115000"/>
              </a:lnSpc>
              <a:spcBef>
                <a:spcPts val="0"/>
              </a:spcBef>
              <a:spcAft>
                <a:spcPts val="0"/>
              </a:spcAft>
              <a:buClr>
                <a:srgbClr val="000000"/>
              </a:buClr>
              <a:buSzPts val="600"/>
              <a:buFont typeface="Arial"/>
              <a:buNone/>
            </a:pPr>
            <a:endParaRPr sz="600" b="0" i="1" u="none" strike="noStrike" cap="none">
              <a:solidFill>
                <a:schemeClr val="dk1"/>
              </a:solidFill>
              <a:latin typeface="Gill Sans"/>
              <a:ea typeface="Gill Sans"/>
              <a:cs typeface="Gill Sans"/>
              <a:sym typeface="Gill Sans"/>
            </a:endParaRPr>
          </a:p>
          <a:p>
            <a:pPr marL="1371600" marR="0" lvl="0" indent="457200" algn="just" rtl="0">
              <a:lnSpc>
                <a:spcPct val="115000"/>
              </a:lnSpc>
              <a:spcBef>
                <a:spcPts val="0"/>
              </a:spcBef>
              <a:spcAft>
                <a:spcPts val="0"/>
              </a:spcAft>
              <a:buClr>
                <a:srgbClr val="000000"/>
              </a:buClr>
              <a:buSzPts val="700"/>
              <a:buFont typeface="Arial"/>
              <a:buNone/>
            </a:pPr>
            <a:r>
              <a:rPr lang="fi-FI" sz="600" b="1" i="0" u="none" strike="noStrike" cap="none">
                <a:solidFill>
                  <a:srgbClr val="000000"/>
                </a:solidFill>
                <a:latin typeface="Gill Sans"/>
                <a:ea typeface="Gill Sans"/>
                <a:cs typeface="Gill Sans"/>
                <a:sym typeface="Gill Sans"/>
              </a:rPr>
              <a:t>50 min</a:t>
            </a:r>
            <a:endParaRPr sz="1300" b="1" i="0" u="none" strike="noStrike" cap="none">
              <a:solidFill>
                <a:srgbClr val="000000"/>
              </a:solidFill>
              <a:latin typeface="Calibri"/>
              <a:ea typeface="Calibri"/>
              <a:cs typeface="Calibri"/>
              <a:sym typeface="Calibri"/>
            </a:endParaRPr>
          </a:p>
        </p:txBody>
      </p:sp>
      <p:sp>
        <p:nvSpPr>
          <p:cNvPr id="251" name="Google Shape;251;gc0f2b2eed9_0_4"/>
          <p:cNvSpPr txBox="1"/>
          <p:nvPr/>
        </p:nvSpPr>
        <p:spPr>
          <a:xfrm>
            <a:off x="255800" y="176625"/>
            <a:ext cx="2442300" cy="301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Demokratins försvarsdialoger</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a:t>
            </a:r>
            <a:r>
              <a:rPr lang="fi-FI" sz="700">
                <a:solidFill>
                  <a:schemeClr val="dk1"/>
                </a:solidFill>
                <a:latin typeface="Gill Sans"/>
                <a:ea typeface="Gill Sans"/>
                <a:cs typeface="Gill Sans"/>
                <a:sym typeface="Gill Sans"/>
              </a:rPr>
              <a:t>Steg</a:t>
            </a:r>
            <a:r>
              <a:rPr lang="fi-FI" sz="700" b="0" i="0" u="none" strike="noStrike" cap="none">
                <a:solidFill>
                  <a:schemeClr val="dk1"/>
                </a:solidFill>
                <a:latin typeface="Gill Sans"/>
                <a:ea typeface="Gill Sans"/>
                <a:cs typeface="Gill Sans"/>
                <a:sym typeface="Gill Sans"/>
              </a:rPr>
              <a:t>			Kl</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t>
            </a:r>
            <a:r>
              <a:rPr lang="fi-FI" sz="700">
                <a:solidFill>
                  <a:schemeClr val="dk1"/>
                </a:solidFill>
                <a:latin typeface="Gill Sans"/>
                <a:ea typeface="Gill Sans"/>
                <a:cs typeface="Gill Sans"/>
                <a:sym typeface="Gill Sans"/>
              </a:rPr>
              <a:t>Inledning, spelregler, presentationsrunda, </a:t>
            </a:r>
            <a:endParaRPr sz="700">
              <a:solidFill>
                <a:schemeClr val="dk1"/>
              </a:solidFill>
              <a:latin typeface="Gill Sans"/>
              <a:ea typeface="Gill Sans"/>
              <a:cs typeface="Gill Sans"/>
              <a:sym typeface="Gill Sans"/>
            </a:endParaRPr>
          </a:p>
          <a:p>
            <a:pPr marL="0" marR="0" lvl="0" indent="45720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inledande grej</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a:t>
            </a:r>
            <a:r>
              <a:rPr lang="fi-FI" sz="700" b="1">
                <a:solidFill>
                  <a:schemeClr val="dk1"/>
                </a:solidFill>
                <a:latin typeface="Gill Sans"/>
                <a:ea typeface="Gill Sans"/>
                <a:cs typeface="Gill Sans"/>
                <a:sym typeface="Gill Sans"/>
              </a:rPr>
              <a:t>Gemensam diskussion (inklusive paus)</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Skriv ner insikter</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a:t>
            </a:r>
            <a:r>
              <a:rPr lang="fi-FI" sz="700">
                <a:solidFill>
                  <a:schemeClr val="dk1"/>
                </a:solidFill>
                <a:latin typeface="Gill Sans"/>
                <a:ea typeface="Gill Sans"/>
                <a:cs typeface="Gill Sans"/>
                <a:sym typeface="Gill Sans"/>
              </a:rPr>
              <a:t>Berätta om insikterna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a:t>
            </a:r>
            <a:r>
              <a:rPr lang="fi-FI" sz="700">
                <a:solidFill>
                  <a:schemeClr val="dk1"/>
                </a:solidFill>
                <a:latin typeface="Gill Sans"/>
                <a:ea typeface="Gill Sans"/>
                <a:cs typeface="Gill Sans"/>
                <a:sym typeface="Gill Sans"/>
              </a:rPr>
              <a:t>Tack, avslutning</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i="1">
                <a:solidFill>
                  <a:schemeClr val="dk1"/>
                </a:solidFill>
                <a:latin typeface="Gill Sans"/>
                <a:ea typeface="Gill Sans"/>
                <a:cs typeface="Gill Sans"/>
                <a:sym typeface="Gill Sans"/>
              </a:rPr>
              <a:t>Du kan uttala svåra diskussioner högt. Problem som framkommer behöver inte lösas under denna diskussion, men det kan vara bra att de kommer fram. Om det blir en svår situation så kan man säga det högt, hålla en liten paus och sedan fortsätta vidare. </a:t>
            </a:r>
            <a:endParaRPr sz="600" b="0" i="1"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i="1">
                <a:solidFill>
                  <a:schemeClr val="dk1"/>
                </a:solidFill>
                <a:latin typeface="Gill Sans"/>
                <a:ea typeface="Gill Sans"/>
                <a:cs typeface="Gill Sans"/>
                <a:sym typeface="Gill Sans"/>
              </a:rPr>
              <a:t>Påminn deltagarna vid behov om Spelreglerna för en konstruktiv diskussion, som alla bundit sig till att följa. Respektera också dem som inte är närvarande under diskussionen. </a:t>
            </a:r>
            <a:endParaRPr sz="600" b="0" i="0"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i="1">
                <a:solidFill>
                  <a:schemeClr val="dk1"/>
                </a:solidFill>
                <a:latin typeface="Gill Sans"/>
                <a:ea typeface="Gill Sans"/>
                <a:cs typeface="Gill Sans"/>
                <a:sym typeface="Gill Sans"/>
              </a:rPr>
              <a:t>Led diskussionsdeltagarna till att relatera till varandras inlägg och att prata mer om sig själva än andra. </a:t>
            </a:r>
            <a:endParaRPr sz="600" i="1">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i="1">
                <a:solidFill>
                  <a:schemeClr val="dk1"/>
                </a:solidFill>
                <a:latin typeface="Gill Sans"/>
                <a:ea typeface="Gill Sans"/>
                <a:cs typeface="Gill Sans"/>
                <a:sym typeface="Gill Sans"/>
              </a:rPr>
              <a:t>Fråga särskilt mer av dem som inte ännu har sagt så mycket.</a:t>
            </a:r>
            <a:endParaRPr sz="600" b="0" i="1"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i="1">
                <a:solidFill>
                  <a:schemeClr val="dk1"/>
                </a:solidFill>
                <a:latin typeface="Gill Sans"/>
                <a:ea typeface="Gill Sans"/>
                <a:cs typeface="Gill Sans"/>
                <a:sym typeface="Gill Sans"/>
              </a:rPr>
              <a:t>Du kan vid behov välja diskussion parvis så att deltagarna har en möjlighet att strukturera sina tankar. </a:t>
            </a:r>
            <a:endParaRPr sz="600" b="0" i="1" u="none" strike="noStrike" cap="none">
              <a:solidFill>
                <a:schemeClr val="dk1"/>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600"/>
              <a:buFont typeface="Arial"/>
              <a:buNone/>
            </a:pPr>
            <a:endParaRPr sz="600" b="0"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0" i="1" u="none" strike="noStrike" cap="none">
              <a:solidFill>
                <a:schemeClr val="dk1"/>
              </a:solidFill>
              <a:latin typeface="Gill Sans"/>
              <a:ea typeface="Gill Sans"/>
              <a:cs typeface="Gill Sans"/>
              <a:sym typeface="Gill Sans"/>
            </a:endParaRPr>
          </a:p>
        </p:txBody>
      </p:sp>
      <p:pic>
        <p:nvPicPr>
          <p:cNvPr id="252" name="Google Shape;252;gc0f2b2eed9_0_4"/>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53" name="Google Shape;253;gc0f2b2eed9_0_4"/>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25ff5105af_0_99"/>
          <p:cNvSpPr txBox="1"/>
          <p:nvPr/>
        </p:nvSpPr>
        <p:spPr>
          <a:xfrm>
            <a:off x="753150" y="345200"/>
            <a:ext cx="4346100" cy="196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945" b="1">
                <a:solidFill>
                  <a:schemeClr val="dk1"/>
                </a:solidFill>
                <a:latin typeface="Gill Sans"/>
                <a:ea typeface="Gill Sans"/>
                <a:cs typeface="Gill Sans"/>
                <a:sym typeface="Gill Sans"/>
              </a:rPr>
              <a:t>              För diskussionsledaren: olika sätt att stödja demokratin </a:t>
            </a:r>
            <a:endParaRPr>
              <a:solidFill>
                <a:schemeClr val="dk1"/>
              </a:solidFill>
            </a:endParaRPr>
          </a:p>
          <a:p>
            <a:pPr marL="0" lvl="0" indent="0" algn="l" rtl="0">
              <a:spcBef>
                <a:spcPts val="0"/>
              </a:spcBef>
              <a:spcAft>
                <a:spcPts val="0"/>
              </a:spcAft>
              <a:buNone/>
            </a:pPr>
            <a:endParaRPr sz="661">
              <a:solidFill>
                <a:schemeClr val="dk1"/>
              </a:solidFill>
              <a:latin typeface="Gill Sans"/>
              <a:ea typeface="Gill Sans"/>
              <a:cs typeface="Gill Sans"/>
              <a:sym typeface="Gill Sans"/>
            </a:endParaRPr>
          </a:p>
          <a:p>
            <a:pPr marL="0" lvl="0" indent="0" algn="l" rtl="0">
              <a:spcBef>
                <a:spcPts val="0"/>
              </a:spcBef>
              <a:spcAft>
                <a:spcPts val="0"/>
              </a:spcAft>
              <a:buNone/>
            </a:pPr>
            <a:r>
              <a:rPr lang="fi-FI" sz="756">
                <a:solidFill>
                  <a:schemeClr val="dk1"/>
                </a:solidFill>
                <a:latin typeface="Gill Sans"/>
                <a:ea typeface="Gill Sans"/>
                <a:cs typeface="Gill Sans"/>
                <a:sym typeface="Gill Sans"/>
              </a:rPr>
              <a:t>Det kan vara många slags saker: </a:t>
            </a:r>
            <a:endParaRPr>
              <a:solidFill>
                <a:schemeClr val="dk1"/>
              </a:solidFill>
            </a:endParaRPr>
          </a:p>
          <a:p>
            <a:pPr marL="0" lvl="0" indent="0" algn="l" rtl="0">
              <a:spcBef>
                <a:spcPts val="0"/>
              </a:spcBef>
              <a:spcAft>
                <a:spcPts val="0"/>
              </a:spcAft>
              <a:buNone/>
            </a:pPr>
            <a:endParaRPr sz="756">
              <a:solidFill>
                <a:schemeClr val="dk1"/>
              </a:solidFill>
              <a:latin typeface="Gill Sans"/>
              <a:ea typeface="Gill Sans"/>
              <a:cs typeface="Gill Sans"/>
              <a:sym typeface="Gill Sans"/>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Att rösta</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Att fungera i en organisation</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Olika slags förtroendeuppdrag (t.ex. i skolan, i en organisation, i kommunen, i företag)</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Försvarandet av jämlikhet och rättvisa i olika livssituationer (t.ex. på jobbet eller i skolan)</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Att samla människor för att diskutera om gemensamma viktiga frågor </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Att delta i den offentliga debatten</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Att delta politiskt i partier eller medborgarrörelser </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Att sätta sig in i samhällsfrågor och följa med samtiden (t.ex. läsa och följa med nyheterna)</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Att hjälpa personer i nöd eller behov av hjälp</a:t>
            </a:r>
            <a:endParaRPr>
              <a:solidFill>
                <a:schemeClr val="dk1"/>
              </a:solidFill>
            </a:endParaRPr>
          </a:p>
          <a:p>
            <a:pPr marL="380423" lvl="1" indent="-134987" algn="l" rtl="0">
              <a:spcBef>
                <a:spcPts val="0"/>
              </a:spcBef>
              <a:spcAft>
                <a:spcPts val="0"/>
              </a:spcAft>
              <a:buClr>
                <a:schemeClr val="dk1"/>
              </a:buClr>
              <a:buSzPts val="700"/>
              <a:buChar char="•"/>
            </a:pPr>
            <a:r>
              <a:rPr lang="fi-FI" sz="700">
                <a:solidFill>
                  <a:schemeClr val="dk1"/>
                </a:solidFill>
                <a:latin typeface="Gill Sans"/>
                <a:ea typeface="Gill Sans"/>
                <a:cs typeface="Gill Sans"/>
                <a:sym typeface="Gill Sans"/>
              </a:rPr>
              <a:t>….eller något helt annat</a:t>
            </a:r>
            <a:br>
              <a:rPr lang="fi-FI" sz="756">
                <a:solidFill>
                  <a:schemeClr val="dk1"/>
                </a:solidFill>
                <a:latin typeface="Gill Sans"/>
                <a:ea typeface="Gill Sans"/>
                <a:cs typeface="Gill Sans"/>
                <a:sym typeface="Gill Sans"/>
              </a:rPr>
            </a:br>
            <a:endParaRPr sz="756">
              <a:solidFill>
                <a:schemeClr val="dk1"/>
              </a:solidFill>
              <a:latin typeface="Gill Sans"/>
              <a:ea typeface="Gill Sans"/>
              <a:cs typeface="Gill Sans"/>
              <a:sym typeface="Gill Sans"/>
            </a:endParaRPr>
          </a:p>
          <a:p>
            <a:pPr marL="0" lvl="0" indent="0" algn="l" rtl="0">
              <a:spcBef>
                <a:spcPts val="0"/>
              </a:spcBef>
              <a:spcAft>
                <a:spcPts val="0"/>
              </a:spcAft>
              <a:buNone/>
            </a:pPr>
            <a:r>
              <a:rPr lang="fi-FI" sz="700">
                <a:solidFill>
                  <a:schemeClr val="dk1"/>
                </a:solidFill>
                <a:latin typeface="Gill Sans"/>
                <a:ea typeface="Gill Sans"/>
                <a:cs typeface="Gill Sans"/>
                <a:sym typeface="Gill Sans"/>
              </a:rPr>
              <a:t>(Läs mer i informationsmaterialet)   </a:t>
            </a:r>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01B7A839938A4A98821D06A7938DA6" ma:contentTypeVersion="9" ma:contentTypeDescription="Create a new document." ma:contentTypeScope="" ma:versionID="f64bfe3fec97ff7c2ef8b313cf40721e">
  <xsd:schema xmlns:xsd="http://www.w3.org/2001/XMLSchema" xmlns:xs="http://www.w3.org/2001/XMLSchema" xmlns:p="http://schemas.microsoft.com/office/2006/metadata/properties" xmlns:ns2="fae30c22-8689-423c-a6f0-2d7a1d620336" xmlns:ns3="10465e36-d8aa-4712-8756-2909a242d638" targetNamespace="http://schemas.microsoft.com/office/2006/metadata/properties" ma:root="true" ma:fieldsID="80386d777e25015f558a0aec934869de" ns2:_="" ns3:_="">
    <xsd:import namespace="fae30c22-8689-423c-a6f0-2d7a1d620336"/>
    <xsd:import namespace="10465e36-d8aa-4712-8756-2909a242d6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30c22-8689-423c-a6f0-2d7a1d620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465e36-d8aa-4712-8756-2909a242d63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0608B8-B27E-4CF1-87A5-E91C6FE4D661}"/>
</file>

<file path=customXml/itemProps2.xml><?xml version="1.0" encoding="utf-8"?>
<ds:datastoreItem xmlns:ds="http://schemas.openxmlformats.org/officeDocument/2006/customXml" ds:itemID="{D5F7A856-C401-4FA3-9622-4B1A9461B2A1}"/>
</file>

<file path=customXml/itemProps3.xml><?xml version="1.0" encoding="utf-8"?>
<ds:datastoreItem xmlns:ds="http://schemas.openxmlformats.org/officeDocument/2006/customXml" ds:itemID="{DA867B97-20EF-48C7-A192-BF84960A8241}"/>
</file>

<file path=docProps/app.xml><?xml version="1.0" encoding="utf-8"?>
<Properties xmlns="http://schemas.openxmlformats.org/officeDocument/2006/extended-properties" xmlns:vt="http://schemas.openxmlformats.org/officeDocument/2006/docPropsVTypes">
  <TotalTime>0</TotalTime>
  <Words>2304</Words>
  <Application>Microsoft Office PowerPoint</Application>
  <PresentationFormat>Mukautettu</PresentationFormat>
  <Paragraphs>335</Paragraphs>
  <Slides>12</Slides>
  <Notes>12</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12</vt:i4>
      </vt:variant>
    </vt:vector>
  </HeadingPairs>
  <TitlesOfParts>
    <vt:vector size="21" baseType="lpstr">
      <vt:lpstr>Rubik</vt:lpstr>
      <vt:lpstr>Merriweather Sans</vt:lpstr>
      <vt:lpstr>Arial</vt:lpstr>
      <vt:lpstr>Calibri</vt:lpstr>
      <vt:lpstr>Noto Sans Symbols</vt:lpstr>
      <vt:lpstr>Georgia</vt:lpstr>
      <vt:lpstr>Gill Sans</vt:lpstr>
      <vt:lpstr>Office Theme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Laaksolahti Hannele</dc:creator>
  <cp:lastModifiedBy>Ylä-Lyly Sanna</cp:lastModifiedBy>
  <cp:revision>1</cp:revision>
  <dcterms:created xsi:type="dcterms:W3CDTF">2017-12-19T11:27:56Z</dcterms:created>
  <dcterms:modified xsi:type="dcterms:W3CDTF">2022-04-29T12:04:24Z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2017-12-18T00:00:00Z</vt:filetime>
  </property>
  <property fmtid="{D5CDD505-2E9C-101B-9397-08002B2CF9AE}" pid="3" name="Creator">
    <vt:lpwstr>Adobe Illustrator CC 22.0 (Macintosh)</vt:lpwstr>
  </property>
  <property fmtid="{D5CDD505-2E9C-101B-9397-08002B2CF9AE}" pid="4" name="LastSaved">
    <vt:filetime>2017-12-19T00:00:00Z</vt:filetime>
  </property>
  <property fmtid="{D5CDD505-2E9C-101B-9397-08002B2CF9AE}" pid="5" name="ContentTypeId">
    <vt:lpwstr>0x0101004F01B7A839938A4A98821D06A7938DA6</vt:lpwstr>
  </property>
</Properties>
</file>