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5"/>
  </p:notesMasterIdLst>
  <p:sldIdLst>
    <p:sldId id="256" r:id="rId4"/>
    <p:sldId id="261" r:id="rId5"/>
    <p:sldId id="260" r:id="rId6"/>
    <p:sldId id="257" r:id="rId7"/>
    <p:sldId id="263" r:id="rId8"/>
    <p:sldId id="258" r:id="rId9"/>
    <p:sldId id="259" r:id="rId10"/>
    <p:sldId id="262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2"/>
    <p:restoredTop sz="94582"/>
  </p:normalViewPr>
  <p:slideViewPr>
    <p:cSldViewPr snapToGrid="0">
      <p:cViewPr varScale="1">
        <p:scale>
          <a:sx n="93" d="100"/>
          <a:sy n="93" d="100"/>
        </p:scale>
        <p:origin x="58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C63CE-1D75-E34B-9D69-11A0ED17CC91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95CBE-1E7A-744A-9E5A-079F69B1E9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254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 b="1" dirty="0"/>
              <a:t>HUOM. OHJE: Muokkaa työpajan tavoitteet omaan kontekstiisi sopivaksi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5CBE-1E7A-744A-9E5A-079F69B1E966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230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 b="1" dirty="0"/>
              <a:t>HUOM. OHJE: Muokkaa työpajan tavoitteet omaan kontekstiisi sopivaksi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5CBE-1E7A-744A-9E5A-079F69B1E966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19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/>
              <a:t>HUOM. OHJE: Työpajan visuaalinen käsiohjelma, jonka voita jakaa osallistujille tulostettuna, pdf löytyy </a:t>
            </a:r>
            <a:r>
              <a:rPr lang="fi-FI" sz="1200" b="1" dirty="0" err="1"/>
              <a:t>sitra.fi</a:t>
            </a:r>
            <a:r>
              <a:rPr lang="fi-FI" sz="1200" b="1" dirty="0"/>
              <a:t>/</a:t>
            </a:r>
            <a:r>
              <a:rPr lang="fi-FI" sz="1200" b="1" dirty="0" err="1"/>
              <a:t>muutospaja.fi</a:t>
            </a:r>
            <a:r>
              <a:rPr lang="fi-FI" sz="1200" b="1" dirty="0"/>
              <a:t> -sivulta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5CBE-1E7A-744A-9E5A-079F69B1E966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03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Transformatiivinen</a:t>
            </a:r>
            <a:r>
              <a:rPr lang="fi-FI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muutos tarkoittaa laaja-alaista, koko yhteiskuntaa läpäisevää muutosta. Silloin muutos tapahtuu samanaikaisesti kaikilla systeemin eri tasoilla: ajattelutavoissa, rakenteissa ja toimintamalleissa.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Monica </a:t>
            </a:r>
            <a:r>
              <a:rPr lang="fi-FI" sz="1200" b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Sharman</a:t>
            </a:r>
            <a:r>
              <a:rPr lang="fi-FI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transformaation kehät</a:t>
            </a:r>
            <a:r>
              <a:rPr lang="fi-FI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(2007) on yksi tapa lähestyä muutoksen tasoja. Siinä muutosta jäsennetään kolmen kehän kautta. Kehistä sisimmäisin liittyy ihmisten käyttäytymiseen ja toimintaan, keskimmäinen yhteiskunnan rakenteisiin ja ulommaisin ajattelutapoja ohjaaviin arvoihin, uskomuksiin ja maailmankuviin. </a:t>
            </a:r>
            <a:r>
              <a:rPr lang="fi-FI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Sharmanin</a:t>
            </a:r>
            <a:r>
              <a:rPr lang="fi-FI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mukaan muutoksen vaikuttavuus on heikointa sisimmällä kehällä ja kasvaa siirryttäessä kohti ulommaista kehää. </a:t>
            </a:r>
            <a:r>
              <a:rPr lang="fi-FI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Suurimmat muutokset saadaan aikaan vaikuttamalla arvoihin ja uskomuksiin.</a:t>
            </a:r>
            <a:endParaRPr lang="fi-FI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5CBE-1E7A-744A-9E5A-079F69B1E966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344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/>
              <a:t>HUOM. OHJE: Jäävuori-harjoitus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5CBE-1E7A-744A-9E5A-079F69B1E966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52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/>
              <a:t>HUOM. OHJE: Muutoskyky-työpohjan taustaksi kannattaa tutustua artikkeliin: Loikka muutoskykyyn vie kriiseistä luottamustietoisuuteen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5CBE-1E7A-744A-9E5A-079F69B1E966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6027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/>
              <a:t>HUOM. OHJE: Muutoskyvyt-työpohja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5CBE-1E7A-744A-9E5A-079F69B1E966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178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/>
              <a:t>HUOM. OHJE: Muutospeli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5CBE-1E7A-744A-9E5A-079F69B1E966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815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AB942-DC77-0A25-2727-1E7ED7E69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474CF-AECF-4E58-69C0-B4341AF96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B8484-EDD8-969D-E447-810922C6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5F2AE-562D-921D-7A48-63848CAB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EF38-05B1-CF16-251F-7516583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79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6EE2A-09E8-EA34-B822-AF3F1DB9F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510A2-C8C0-30CD-B6AC-6BA16B7F1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4F9CA-869E-693C-B6EF-A935761F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DAEAC-AE5B-D837-6EDC-49A9304E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43FF-E474-2D7D-8B12-D16BE864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351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2DA74-9BAB-8ADA-C60A-FEF634BFA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498D2-D160-9421-0A0A-E04401CCD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E3C0C-D0A9-D11E-1C45-AFFF0B46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45C5A-FB22-CA11-C9B5-FBC6F45D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5BB12-BF19-56F0-0B8E-90B56F44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627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A5445-5650-E651-6D4B-4ECF8B30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583CB-AFE8-79E6-77D8-9BCB12ADC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16AE1-23FD-5AE1-B20A-6CB80A399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8C012-2625-AD99-6DE4-0281DD42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93B63-3301-94DA-CECD-8D6DBB88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255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3BEB-C456-A280-C311-90DE0575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38EC0-2DD6-2145-54F4-DA66B8169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A87CD-36E0-33A1-63F0-48A9B6DA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58C99-990C-655B-80B0-1C697B49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66A67-C7F1-F7AB-31AA-5304A83C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886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4ABC2-31C6-C14E-3261-16AE9DBF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B5C50-DCF4-5705-26C9-4F64E79FF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067DB-8DC9-77D3-5C59-8F95B6AEB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B9E67-76A9-5CB9-4DCE-89F0EED2A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411FE-2A75-404C-B396-0891B08E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8E52A-A256-EFB7-6F30-3EA472ED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218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B2E7-7CCD-5EBF-6ABD-EFA8B09AD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2BC27-3FB0-594B-C909-49A1723F4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EC534-99EC-FB81-78A3-97F393F3A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24BDD-C5CB-664E-B544-DF393D220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73590-3424-854E-7BC3-993A7A371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5B467C-A88F-44DE-F408-8E00F7D2F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54C874-ECC6-F9BE-2BE3-21006E7D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1F56A9-775C-CF93-3D44-F893E7F1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760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6F8D-1C03-3049-7F06-CC7A7AE9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10A26B-21E5-6F59-5DEF-456B5CCE2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C3FD8-6104-26DA-F3EF-7CF7E10F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285C2-807F-CD3B-693A-417B2229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960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399D8-5D3B-6D40-4692-C6BF80D9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AD9F5-0F38-B703-9F2E-95401C45F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4205A-ED68-194B-49EA-5AF61B48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71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01035-DED6-6B24-0BE0-B6C5FC42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C5E2E-4492-F795-0208-EC96D6CEF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4D926-FF2F-2D0A-B8C3-A71D8468C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17F83-AE00-8FE8-F7DC-17EC9EA2C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8E6B8-F0A7-60DF-4476-77E35FDC9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4B732-9CF5-CAA2-4217-C3F5DF26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977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C2A6-4E12-2E74-5AC5-7CD669A13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E5759-2781-C0AF-BD7A-4BA39077C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D1B6A-0FDF-FAC8-3BA9-4986F8C25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2E258-6FFC-F119-F2E9-3B7F09F7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B0C02-65DA-A3AF-A336-FE7316C2F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075EE-ACB6-3893-4CD8-F7DBE7E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58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4ED816-4065-DF87-9891-DDF45413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8DCD0-4A1E-8172-0688-D62D4B01F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A4E55-8F0B-FF11-15EE-1E2B50574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CF066-C6D6-AD47-9BCB-F89EEA5B3AE9}" type="datetimeFigureOut">
              <a:rPr lang="fi-FI" smtClean="0"/>
              <a:t>30.11.2022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BA66B-102D-9164-ADC2-62780A344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26B6F-118F-8587-FA9C-8A9098FBE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EEA4-8D85-3443-9D40-6DD0F2E7F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247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tyokalut/muutospeli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iro.com/app/board/uXjVO38XKNU=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itrafund" TargetMode="External"/><Relationship Id="rId3" Type="http://schemas.openxmlformats.org/officeDocument/2006/relationships/image" Target="../media/image12.tiff"/><Relationship Id="rId7" Type="http://schemas.openxmlformats.org/officeDocument/2006/relationships/image" Target="../media/image14.png"/><Relationship Id="rId12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sitra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0" Type="http://schemas.openxmlformats.org/officeDocument/2006/relationships/hyperlink" Target="http://www.slideshare.net/SitraFund" TargetMode="External"/><Relationship Id="rId4" Type="http://schemas.openxmlformats.org/officeDocument/2006/relationships/hyperlink" Target="https://www.instagram.com/sitrafund/" TargetMode="Externa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atauko.fi/tyokalu/rakentavan-keskustelun-pelisaanno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ppiva.fi/koulutukset/nakymia-muutoskykyy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2E0F3D-DC69-A045-516A-0FFF9E595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05" y="1211032"/>
            <a:ext cx="8867677" cy="498806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AA16615-61A2-8C63-A654-2548B0655F38}"/>
              </a:ext>
            </a:extLst>
          </p:cNvPr>
          <p:cNvSpPr txBox="1">
            <a:spLocks/>
          </p:cNvSpPr>
          <p:nvPr/>
        </p:nvSpPr>
        <p:spPr>
          <a:xfrm>
            <a:off x="1353425" y="736690"/>
            <a:ext cx="8621086" cy="780905"/>
          </a:xfrm>
          <a:prstGeom prst="rect">
            <a:avLst/>
          </a:prstGeom>
        </p:spPr>
        <p:txBody>
          <a:bodyPr lIns="91440" tIns="45720" rIns="91440" bIns="140400" anchor="b" anchorCtr="0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i-FI" sz="8000" b="1" dirty="0">
                <a:latin typeface="Arial Black" panose="020B0604020202020204" pitchFamily="34" charset="0"/>
                <a:cs typeface="Arial Black" panose="020B0604020202020204" pitchFamily="34" charset="0"/>
              </a:rPr>
              <a:t>Muutospaja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04BF427-1BED-6E0B-DD61-0593F742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835" y="261357"/>
            <a:ext cx="995185" cy="1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5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1FBC7F6-8E9B-7BC2-648B-AE085F36C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8"/>
          <a:stretch/>
        </p:blipFill>
        <p:spPr>
          <a:xfrm>
            <a:off x="5163670" y="1"/>
            <a:ext cx="7028329" cy="6858000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F4E1519E-96C5-39BF-4CE8-F62BF41CCE62}"/>
              </a:ext>
            </a:extLst>
          </p:cNvPr>
          <p:cNvSpPr txBox="1">
            <a:spLocks/>
          </p:cNvSpPr>
          <p:nvPr/>
        </p:nvSpPr>
        <p:spPr>
          <a:xfrm>
            <a:off x="753853" y="1192903"/>
            <a:ext cx="4633935" cy="777875"/>
          </a:xfrm>
          <a:prstGeom prst="rect">
            <a:avLst/>
          </a:prstGeom>
        </p:spPr>
        <p:txBody>
          <a:bodyPr lIns="91440" tIns="45720" rIns="91440" bIns="140400" anchor="b" anchorCtr="0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i-FI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Muutospeli yhteisen ymmärryksen luomiseen ja muutoksen käsittelyyn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6E133-7BC9-284C-6C54-FB8E2C193C8A}"/>
              </a:ext>
            </a:extLst>
          </p:cNvPr>
          <p:cNvSpPr txBox="1"/>
          <p:nvPr/>
        </p:nvSpPr>
        <p:spPr>
          <a:xfrm>
            <a:off x="636407" y="2271122"/>
            <a:ext cx="413191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  <a:t>Muutospelin voit tilata perusteltuun käyttötarpeeseen </a:t>
            </a: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  <a:hlinkClick r:id="rId3"/>
              </a:rPr>
              <a:t>Sitran sivuilta</a:t>
            </a:r>
            <a:b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  <a:t>Ohjeet tulee peliboksin mukana ja löytyy myös </a:t>
            </a: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  <a:hlinkClick r:id="rId3"/>
              </a:rPr>
              <a:t>verkkosivuilta</a:t>
            </a:r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  <a:t>Digitaalinen versio löytyy </a:t>
            </a: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  <a:hlinkClick r:id="rId4"/>
              </a:rPr>
              <a:t>Mirosta</a:t>
            </a:r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fi-FI" sz="2000" b="0" i="0" u="none" strike="noStrike" dirty="0"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62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7">
            <a:extLst>
              <a:ext uri="{FF2B5EF4-FFF2-40B4-BE49-F238E27FC236}">
                <a16:creationId xmlns:a16="http://schemas.microsoft.com/office/drawing/2014/main" id="{42AC4110-6DBC-8031-009E-42B3FA17034C}"/>
              </a:ext>
            </a:extLst>
          </p:cNvPr>
          <p:cNvSpPr/>
          <p:nvPr/>
        </p:nvSpPr>
        <p:spPr>
          <a:xfrm>
            <a:off x="10970959" y="6375161"/>
            <a:ext cx="978729" cy="450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733" b="1" dirty="0" err="1">
                <a:latin typeface="Arial Black" panose="020B0604020202020204" pitchFamily="34" charset="0"/>
                <a:ea typeface="Arial Black" charset="0"/>
                <a:cs typeface="Arial Black" panose="020B0604020202020204" pitchFamily="34" charset="0"/>
              </a:rPr>
              <a:t>sitra.fi</a:t>
            </a:r>
            <a:endParaRPr lang="fi-FI" sz="1733" b="1" dirty="0">
              <a:latin typeface="Arial Black" panose="020B0604020202020204" pitchFamily="34" charset="0"/>
              <a:ea typeface="Arial Black" charset="0"/>
              <a:cs typeface="Arial Black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FE2B35-D075-A181-59C6-83DF6BA422C7}"/>
              </a:ext>
            </a:extLst>
          </p:cNvPr>
          <p:cNvGrpSpPr/>
          <p:nvPr/>
        </p:nvGrpSpPr>
        <p:grpSpPr>
          <a:xfrm>
            <a:off x="144520" y="6297671"/>
            <a:ext cx="2393719" cy="443905"/>
            <a:chOff x="1541694" y="6279714"/>
            <a:chExt cx="2393719" cy="443905"/>
          </a:xfrm>
        </p:grpSpPr>
        <p:sp>
          <p:nvSpPr>
            <p:cNvPr id="6" name="Suorakulmio 8">
              <a:extLst>
                <a:ext uri="{FF2B5EF4-FFF2-40B4-BE49-F238E27FC236}">
                  <a16:creationId xmlns:a16="http://schemas.microsoft.com/office/drawing/2014/main" id="{55304524-E883-6BCD-E93E-FB790E8079FC}"/>
                </a:ext>
              </a:extLst>
            </p:cNvPr>
            <p:cNvSpPr/>
            <p:nvPr/>
          </p:nvSpPr>
          <p:spPr>
            <a:xfrm>
              <a:off x="1541694" y="6279714"/>
              <a:ext cx="1293943" cy="443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733" dirty="0">
                  <a:latin typeface="Georgia" panose="02040502050405020303" pitchFamily="18" charset="0"/>
                  <a:ea typeface="Arial Black" charset="0"/>
                  <a:cs typeface="Arial Black" charset="0"/>
                </a:rPr>
                <a:t>@</a:t>
              </a:r>
              <a:r>
                <a:rPr lang="en-US" sz="1733" dirty="0" err="1">
                  <a:latin typeface="Georgia" panose="02040502050405020303" pitchFamily="18" charset="0"/>
                  <a:ea typeface="Arial Black" charset="0"/>
                  <a:cs typeface="Arial Black" charset="0"/>
                </a:rPr>
                <a:t>sitrafund</a:t>
              </a:r>
              <a:endParaRPr lang="en-US" sz="1733" dirty="0">
                <a:latin typeface="Georgia" panose="02040502050405020303" pitchFamily="18" charset="0"/>
                <a:ea typeface="Arial Black" charset="0"/>
                <a:cs typeface="Arial Black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19E9B13-FF34-E1AE-E313-420E4F16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507" y="6481385"/>
              <a:ext cx="148800" cy="1488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1CDD6B-8992-0028-8D4C-A81401E45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7686" y="6481385"/>
              <a:ext cx="148800" cy="148802"/>
            </a:xfrm>
            <a:prstGeom prst="rect">
              <a:avLst/>
            </a:prstGeom>
          </p:spPr>
        </p:pic>
        <p:pic>
          <p:nvPicPr>
            <p:cNvPr id="9" name="Kuva 14">
              <a:hlinkClick r:id="rId4"/>
              <a:extLst>
                <a:ext uri="{FF2B5EF4-FFF2-40B4-BE49-F238E27FC236}">
                  <a16:creationId xmlns:a16="http://schemas.microsoft.com/office/drawing/2014/main" id="{6CC7ECAE-91E4-F143-ED71-00FBC1571C31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285" y="6481385"/>
              <a:ext cx="14880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Kuva 15">
              <a:hlinkClick r:id="rId6"/>
              <a:extLst>
                <a:ext uri="{FF2B5EF4-FFF2-40B4-BE49-F238E27FC236}">
                  <a16:creationId xmlns:a16="http://schemas.microsoft.com/office/drawing/2014/main" id="{733D47A7-E6E4-04C0-6CF9-777D30A699B2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995" y="6481385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Kuva 16">
              <a:hlinkClick r:id="rId8"/>
              <a:extLst>
                <a:ext uri="{FF2B5EF4-FFF2-40B4-BE49-F238E27FC236}">
                  <a16:creationId xmlns:a16="http://schemas.microsoft.com/office/drawing/2014/main" id="{329A244F-984B-BB63-D02A-36B5C2F5F913}"/>
                </a:ext>
              </a:extLst>
            </p:cNvPr>
            <p:cNvPicPr preferRelativeResize="0"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675" y="6481385"/>
              <a:ext cx="22560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Kuva 11">
              <a:hlinkClick r:id="rId10"/>
              <a:extLst>
                <a:ext uri="{FF2B5EF4-FFF2-40B4-BE49-F238E27FC236}">
                  <a16:creationId xmlns:a16="http://schemas.microsoft.com/office/drawing/2014/main" id="{BCCF6C47-9A42-FEA6-5CB6-D77D49EE06D8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613" y="6481385"/>
              <a:ext cx="148800" cy="1488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itle 5">
            <a:extLst>
              <a:ext uri="{FF2B5EF4-FFF2-40B4-BE49-F238E27FC236}">
                <a16:creationId xmlns:a16="http://schemas.microsoft.com/office/drawing/2014/main" id="{0B4FB15B-A56C-526A-D47D-7134CD35162A}"/>
              </a:ext>
            </a:extLst>
          </p:cNvPr>
          <p:cNvSpPr txBox="1">
            <a:spLocks/>
          </p:cNvSpPr>
          <p:nvPr/>
        </p:nvSpPr>
        <p:spPr>
          <a:xfrm>
            <a:off x="1578133" y="399125"/>
            <a:ext cx="8770898" cy="803233"/>
          </a:xfrm>
          <a:prstGeom prst="rect">
            <a:avLst/>
          </a:prstGeom>
        </p:spPr>
        <p:txBody>
          <a:bodyPr lIns="91440" tIns="45720" rIns="91440" bIns="140400" anchor="b" anchorCtr="0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i-FI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Kiitos osallistumisesta!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5DE10D-BECD-7E84-9867-F1C1E6AD98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8133" y="1069190"/>
            <a:ext cx="8867677" cy="498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7E1448B-34AB-81A3-DC01-3BDD446C3183}"/>
              </a:ext>
            </a:extLst>
          </p:cNvPr>
          <p:cNvSpPr txBox="1">
            <a:spLocks/>
          </p:cNvSpPr>
          <p:nvPr/>
        </p:nvSpPr>
        <p:spPr>
          <a:xfrm>
            <a:off x="912535" y="739887"/>
            <a:ext cx="7435273" cy="777875"/>
          </a:xfrm>
          <a:prstGeom prst="rect">
            <a:avLst/>
          </a:prstGeom>
        </p:spPr>
        <p:txBody>
          <a:bodyPr lIns="91440" tIns="45720" rIns="91440" bIns="140400" anchor="b" anchorCtr="0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i-FI" sz="2400" b="1" dirty="0">
                <a:highlight>
                  <a:srgbClr val="FFFF00"/>
                </a:highlight>
                <a:latin typeface="Arial Black" panose="020B0604020202020204" pitchFamily="34" charset="0"/>
                <a:cs typeface="Arial Black" panose="020B0604020202020204" pitchFamily="34" charset="0"/>
              </a:rPr>
              <a:t>Ohjeita muutospajan järjestäjälle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46A6D-C87B-C0E4-DF8D-A5D2F0E3AA20}"/>
              </a:ext>
            </a:extLst>
          </p:cNvPr>
          <p:cNvSpPr txBox="1"/>
          <p:nvPr/>
        </p:nvSpPr>
        <p:spPr>
          <a:xfrm>
            <a:off x="879360" y="1624830"/>
            <a:ext cx="766902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  <a:t>Mieti etukäteen mitkä työpajakonseptin työkaluista ovat oman haasteenne kohdalla tarkoituksenmukaisia ja muodosta juoksutus sen mukaisesti. Voit keskittyä myös vain yhteen tai kahteen menetelmään tarpeidesi mukaisesti. Tekemämme juoksutus on vain viitteellinen.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  <a:t>Tutustu </a:t>
            </a: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  <a:hlinkClick r:id="rId3"/>
              </a:rPr>
              <a:t>rakentavan keskustelun pelisääntöihin</a:t>
            </a: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  <a:t> ennen työpajan pitämistä ja kerro ne myös osallistujille</a:t>
            </a:r>
            <a:b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  <a:t>Pyydä osallistujilta palautetta ja kerro sitä myös meille, kiitos.</a:t>
            </a:r>
          </a:p>
          <a:p>
            <a:pPr algn="l" rtl="0" fontAlgn="base"/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Georgia" panose="02040502050405020303" pitchFamily="18" charset="0"/>
              </a:rPr>
              <a:t>Onko sinulla kysymyksiä tai tarvitsetko apua? Ota yhteyttä Sitran johtavaan asiantuntijaan: </a:t>
            </a:r>
            <a:r>
              <a:rPr lang="fi-FI" dirty="0" err="1">
                <a:solidFill>
                  <a:srgbClr val="000000"/>
                </a:solidFill>
                <a:latin typeface="Georgia" panose="02040502050405020303" pitchFamily="18" charset="0"/>
              </a:rPr>
              <a:t>saara.saarinen@sitra.fi</a:t>
            </a:r>
            <a:endParaRPr lang="fi-FI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fi-FI" sz="2000" b="0" i="0" u="none" strike="noStrike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D385FA2-17A5-3063-C4B5-E1ABF3E9E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4039" y="6464933"/>
            <a:ext cx="818440" cy="1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4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7E1448B-34AB-81A3-DC01-3BDD446C3183}"/>
              </a:ext>
            </a:extLst>
          </p:cNvPr>
          <p:cNvSpPr txBox="1">
            <a:spLocks/>
          </p:cNvSpPr>
          <p:nvPr/>
        </p:nvSpPr>
        <p:spPr>
          <a:xfrm>
            <a:off x="3781321" y="908702"/>
            <a:ext cx="6770255" cy="777875"/>
          </a:xfrm>
          <a:prstGeom prst="rect">
            <a:avLst/>
          </a:prstGeom>
        </p:spPr>
        <p:txBody>
          <a:bodyPr lIns="91440" tIns="45720" rIns="91440" bIns="140400" anchor="b" anchorCtr="0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i-FI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Muutospajan tavoitteet: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46A6D-C87B-C0E4-DF8D-A5D2F0E3AA20}"/>
              </a:ext>
            </a:extLst>
          </p:cNvPr>
          <p:cNvSpPr txBox="1"/>
          <p:nvPr/>
        </p:nvSpPr>
        <p:spPr>
          <a:xfrm>
            <a:off x="3781321" y="1869098"/>
            <a:ext cx="64507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Syventää ymmärrystä yhteiskunnan muutoskyvystä ja soveltaa 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  <a:hlinkClick r:id="rId3"/>
              </a:rPr>
              <a:t>Näkymiä muutoskykyyn 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-digikoulutuksen oppeja omaan tai organisaation kontekstiin</a:t>
            </a:r>
            <a:b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endParaRPr lang="fi-FI" b="0" i="0" u="none" strike="noStrike" dirty="0">
              <a:effectLst/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Pysähtyä arvioimaan omia ja/tai organisaation muutoskykyjä</a:t>
            </a:r>
            <a:b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endParaRPr lang="fi-FI" b="0" i="0" u="none" strike="noStrike" dirty="0">
              <a:effectLst/>
              <a:latin typeface="Georgia" panose="02040502050405020303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Pohtia omaa toimijuutta sekä ideoida keinoja muutoskyvyn kehittämiseen ja soveltamiseen käytännössä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 rtl="0" fontAlgn="base"/>
            <a:r>
              <a:rPr lang="fi-FI" dirty="0">
                <a:solidFill>
                  <a:srgbClr val="000000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Huom. Muokkaa tavoitteet omaan työpajaasi sopivaksi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Georgia" panose="02040502050405020303" pitchFamily="18" charset="0"/>
              </a:rPr>
              <a:t> </a:t>
            </a:r>
            <a:endParaRPr lang="fi-FI" b="0" i="0" u="none" strike="noStrike" dirty="0">
              <a:effectLst/>
              <a:highlight>
                <a:srgbClr val="FFFF00"/>
              </a:highlight>
              <a:latin typeface="Georgia" panose="02040502050405020303" pitchFamily="18" charset="0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6F19CDE7-51C2-D64F-A4D5-4F9BD3C9B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4039" y="6464933"/>
            <a:ext cx="818440" cy="1531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E2FB00-FB3B-5621-6212-FC5C2A6AA05E}"/>
              </a:ext>
            </a:extLst>
          </p:cNvPr>
          <p:cNvSpPr/>
          <p:nvPr/>
        </p:nvSpPr>
        <p:spPr>
          <a:xfrm>
            <a:off x="0" y="0"/>
            <a:ext cx="2653553" cy="6858000"/>
          </a:xfrm>
          <a:prstGeom prst="rect">
            <a:avLst/>
          </a:prstGeom>
          <a:solidFill>
            <a:srgbClr val="FAC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52B6DC6F-E97D-A01F-7EF4-0B96C4D5E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16" y="2272493"/>
            <a:ext cx="3512873" cy="45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3A7AC-0552-9BD6-6FAE-9887F5AC1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00" y="116981"/>
            <a:ext cx="9373849" cy="66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F2B3BD3-03BB-E785-7324-DA246F81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038" y="848506"/>
            <a:ext cx="9364313" cy="501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72FBA9-2F19-92E8-4CD5-505F866BC4CC}"/>
              </a:ext>
            </a:extLst>
          </p:cNvPr>
          <p:cNvSpPr/>
          <p:nvPr/>
        </p:nvSpPr>
        <p:spPr>
          <a:xfrm>
            <a:off x="1" y="0"/>
            <a:ext cx="2483224" cy="6858000"/>
          </a:xfrm>
          <a:prstGeom prst="rect">
            <a:avLst/>
          </a:prstGeom>
          <a:solidFill>
            <a:srgbClr val="FAC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12323-68A2-A839-F6FE-09C8920FA327}"/>
              </a:ext>
            </a:extLst>
          </p:cNvPr>
          <p:cNvSpPr txBox="1"/>
          <p:nvPr/>
        </p:nvSpPr>
        <p:spPr>
          <a:xfrm>
            <a:off x="185649" y="1005604"/>
            <a:ext cx="21119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latin typeface="Georgia" panose="02040502050405020303" pitchFamily="18" charset="0"/>
                <a:cs typeface="Arial Black" panose="020B0604020202020204" pitchFamily="34" charset="0"/>
              </a:rPr>
              <a:t>Taustaksi Jäävuori-harjoitukseen </a:t>
            </a:r>
            <a:br>
              <a:rPr lang="fi-FI" sz="1400" dirty="0">
                <a:latin typeface="Georgia" panose="02040502050405020303" pitchFamily="18" charset="0"/>
                <a:cs typeface="Arial Black" panose="020B0604020202020204" pitchFamily="34" charset="0"/>
              </a:rPr>
            </a:br>
            <a:r>
              <a:rPr lang="fi-FI" sz="1400" b="1" dirty="0">
                <a:latin typeface="Georgia" panose="02040502050405020303" pitchFamily="18" charset="0"/>
                <a:cs typeface="Arial Black" panose="020B0604020202020204" pitchFamily="34" charset="0"/>
              </a:rPr>
              <a:t>Monica </a:t>
            </a:r>
            <a:r>
              <a:rPr lang="fi-FI" sz="1400" b="1" dirty="0" err="1">
                <a:latin typeface="Georgia" panose="02040502050405020303" pitchFamily="18" charset="0"/>
                <a:cs typeface="Arial Black" panose="020B0604020202020204" pitchFamily="34" charset="0"/>
              </a:rPr>
              <a:t>Sharmanin</a:t>
            </a:r>
            <a:r>
              <a:rPr lang="fi-FI" sz="1400" b="1" dirty="0">
                <a:latin typeface="Georgia" panose="02040502050405020303" pitchFamily="18" charset="0"/>
                <a:cs typeface="Arial Black" panose="020B0604020202020204" pitchFamily="34" charset="0"/>
              </a:rPr>
              <a:t> </a:t>
            </a:r>
            <a:r>
              <a:rPr lang="fi-FI" sz="1400" dirty="0">
                <a:latin typeface="Georgia" panose="02040502050405020303" pitchFamily="18" charset="0"/>
                <a:cs typeface="Arial Black" panose="020B0604020202020204" pitchFamily="34" charset="0"/>
              </a:rPr>
              <a:t>yhteiskunnallisen transformaation kehämalli</a:t>
            </a:r>
          </a:p>
        </p:txBody>
      </p:sp>
    </p:spTree>
    <p:extLst>
      <p:ext uri="{BB962C8B-B14F-4D97-AF65-F5344CB8AC3E}">
        <p14:creationId xmlns:p14="http://schemas.microsoft.com/office/powerpoint/2010/main" val="3299799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56E31-4F0C-9B16-1793-5D9D6618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15" y="0"/>
            <a:ext cx="9602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3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DFCDE21-FC90-8A65-2D26-F6948475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676" y="0"/>
            <a:ext cx="708837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DBC6E0-31CF-B80F-7866-899E028CB562}"/>
              </a:ext>
            </a:extLst>
          </p:cNvPr>
          <p:cNvSpPr/>
          <p:nvPr/>
        </p:nvSpPr>
        <p:spPr>
          <a:xfrm>
            <a:off x="0" y="0"/>
            <a:ext cx="2752165" cy="6858000"/>
          </a:xfrm>
          <a:prstGeom prst="rect">
            <a:avLst/>
          </a:prstGeom>
          <a:solidFill>
            <a:srgbClr val="FAC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2339A-84C5-0F83-F2DE-97D7C7D9CF6D}"/>
              </a:ext>
            </a:extLst>
          </p:cNvPr>
          <p:cNvSpPr txBox="1"/>
          <p:nvPr/>
        </p:nvSpPr>
        <p:spPr>
          <a:xfrm>
            <a:off x="437028" y="830239"/>
            <a:ext cx="21119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latin typeface="Georgia" panose="02040502050405020303" pitchFamily="18" charset="0"/>
                <a:cs typeface="Arial Black" panose="020B0604020202020204" pitchFamily="34" charset="0"/>
              </a:rPr>
              <a:t>Taustaksi Muutoskyky-työpohjaan artikkeli: </a:t>
            </a:r>
            <a:r>
              <a:rPr lang="fi-FI" sz="1400" dirty="0">
                <a:latin typeface="Georgia" panose="02040502050405020303" pitchFamily="18" charset="0"/>
                <a:cs typeface="Arial Black" panose="020B0604020202020204" pitchFamily="34" charset="0"/>
                <a:hlinkClick r:id="" action="ppaction://noaction"/>
              </a:rPr>
              <a:t>Loikka muutoskykyyn vie kriiseistä luottamustietoisuuteen</a:t>
            </a:r>
            <a:endParaRPr lang="fi-FI" sz="1400" dirty="0">
              <a:latin typeface="Georgia" panose="02040502050405020303" pitchFamily="18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2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4F136C-6635-4B36-999B-8B3169451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532" y="101600"/>
            <a:ext cx="9459915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3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2FE5A-063E-92D6-58C7-852C4FC1D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0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ti" ma:contentTypeID="0x010100FF41F1695740544787C24DC860920419" ma:contentTypeVersion="17" ma:contentTypeDescription="Luo uusi asiakirja." ma:contentTypeScope="" ma:versionID="836ffd3c960155b0070cf516aecd487f">
  <xsd:schema xmlns:xsd="http://www.w3.org/2001/XMLSchema" xmlns:xs="http://www.w3.org/2001/XMLSchema" xmlns:p="http://schemas.microsoft.com/office/2006/metadata/properties" xmlns:ns2="http://schemas.microsoft.com/sharepoint/v4" xmlns:ns3="668b3d47-f203-4f47-9819-62c73c22c56a" xmlns:ns4="6ed7c27e-9067-470f-a2b1-572897938d12" targetNamespace="http://schemas.microsoft.com/office/2006/metadata/properties" ma:root="true" ma:fieldsID="1f5f3087aefb4730781129117223826e" ns2:_="" ns3:_="" ns4:_="">
    <xsd:import namespace="http://schemas.microsoft.com/sharepoint/v4"/>
    <xsd:import namespace="668b3d47-f203-4f47-9819-62c73c22c56a"/>
    <xsd:import namespace="6ed7c27e-9067-470f-a2b1-572897938d12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b3d47-f203-4f47-9819-62c73c22c5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Kuvien tunnisteet" ma:readOnly="false" ma:fieldId="{5cf76f15-5ced-4ddc-b409-7134ff3c332f}" ma:taxonomyMulti="true" ma:sspId="0b244f7c-65aa-48fb-9d13-422c763cce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d7c27e-9067-470f-a2b1-572897938d1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D6C9E2-79F4-429A-A674-08B861F1CD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668b3d47-f203-4f47-9819-62c73c22c56a"/>
    <ds:schemaRef ds:uri="6ed7c27e-9067-470f-a2b1-572897938d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3AE155-B68B-47D9-8435-9257B34909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10186</TotalTime>
  <Words>355</Words>
  <Application>Microsoft Office PowerPoint</Application>
  <PresentationFormat>Laajakuva</PresentationFormat>
  <Paragraphs>41</Paragraphs>
  <Slides>11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Georgia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Saarinen Saara</dc:creator>
  <cp:lastModifiedBy>Kurki Lea</cp:lastModifiedBy>
  <cp:revision>13</cp:revision>
  <dcterms:created xsi:type="dcterms:W3CDTF">2022-08-18T11:19:01Z</dcterms:created>
  <dcterms:modified xsi:type="dcterms:W3CDTF">2022-11-30T10:38:06Z</dcterms:modified>
</cp:coreProperties>
</file>