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18"/>
  </p:notesMasterIdLst>
  <p:sldIdLst>
    <p:sldId id="10428" r:id="rId6"/>
    <p:sldId id="10423" r:id="rId7"/>
    <p:sldId id="10449" r:id="rId8"/>
    <p:sldId id="367" r:id="rId9"/>
    <p:sldId id="368" r:id="rId10"/>
    <p:sldId id="362" r:id="rId11"/>
    <p:sldId id="10431" r:id="rId12"/>
    <p:sldId id="10432" r:id="rId13"/>
    <p:sldId id="10424" r:id="rId14"/>
    <p:sldId id="10447" r:id="rId15"/>
    <p:sldId id="10448" r:id="rId16"/>
    <p:sldId id="386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126EBF-4135-DAC7-AF9D-EAE9349177CB}" name="Sanna Rekola" initials="SR" userId="S::sanna.rekola@sitra.fi::fe4bdf99-9e16-49f2-8b33-8c5b55f47c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1D229-C6F9-D7FB-08F2-751648D6ACA2}" v="23" dt="2025-03-11T12:28:07.983"/>
    <p1510:client id="{E5616095-3B8B-DFE6-5AE7-DFAA12A831B7}" v="29" dt="2025-03-12T11:39:59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CB00B-C0F2-413F-8D28-E4A32808BBC9}" type="datetimeFigureOut">
              <a:rPr lang="fi-FI" smtClean="0"/>
              <a:t>12.3.2025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DC883-A1CB-4349-9FFA-B3305868C6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96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43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Viimeisen</a:t>
            </a:r>
            <a:r>
              <a:rPr lang="en-US"/>
              <a:t> </a:t>
            </a:r>
            <a:r>
              <a:rPr lang="en-US" err="1"/>
              <a:t>vaiheen</a:t>
            </a:r>
            <a:r>
              <a:rPr lang="en-US"/>
              <a:t> </a:t>
            </a:r>
            <a:r>
              <a:rPr lang="en-US" err="1"/>
              <a:t>tarkoitus</a:t>
            </a:r>
            <a:r>
              <a:rPr lang="en-US"/>
              <a:t> on </a:t>
            </a:r>
            <a:r>
              <a:rPr lang="en-US" err="1"/>
              <a:t>kiteyttää</a:t>
            </a:r>
            <a:r>
              <a:rPr lang="en-US"/>
              <a:t>,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keskustelussa</a:t>
            </a:r>
            <a:r>
              <a:rPr lang="en-US"/>
              <a:t> </a:t>
            </a:r>
            <a:r>
              <a:rPr lang="en-US" err="1"/>
              <a:t>tuntui</a:t>
            </a:r>
            <a:r>
              <a:rPr lang="en-US"/>
              <a:t> </a:t>
            </a:r>
            <a:r>
              <a:rPr lang="en-US" err="1"/>
              <a:t>tärkeältä</a:t>
            </a:r>
            <a:r>
              <a:rPr lang="en-US"/>
              <a:t> ja </a:t>
            </a:r>
            <a:r>
              <a:rPr lang="en-US" err="1"/>
              <a:t>merkitykselliseltä</a:t>
            </a:r>
            <a:r>
              <a:rPr lang="en-US"/>
              <a:t>, ja </a:t>
            </a:r>
            <a:r>
              <a:rPr lang="en-US" err="1"/>
              <a:t>toisaalta</a:t>
            </a:r>
            <a:r>
              <a:rPr lang="en-US"/>
              <a:t>: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voisitte</a:t>
            </a:r>
            <a:r>
              <a:rPr lang="en-US"/>
              <a:t> </a:t>
            </a:r>
            <a:r>
              <a:rPr lang="en-US" err="1"/>
              <a:t>ottaa</a:t>
            </a:r>
            <a:r>
              <a:rPr lang="en-US"/>
              <a:t> </a:t>
            </a:r>
            <a:r>
              <a:rPr lang="en-US" err="1"/>
              <a:t>keskustelusta</a:t>
            </a:r>
            <a:r>
              <a:rPr lang="en-US"/>
              <a:t> </a:t>
            </a:r>
            <a:r>
              <a:rPr lang="en-US" err="1"/>
              <a:t>omaan</a:t>
            </a:r>
            <a:r>
              <a:rPr lang="en-US"/>
              <a:t> </a:t>
            </a:r>
            <a:r>
              <a:rPr lang="en-US" err="1"/>
              <a:t>työhönne</a:t>
            </a:r>
            <a:r>
              <a:rPr lang="en-US"/>
              <a:t> / </a:t>
            </a:r>
            <a:r>
              <a:rPr lang="en-US" err="1"/>
              <a:t>toimintaanne</a:t>
            </a:r>
            <a:r>
              <a:rPr lang="en-US"/>
              <a:t>. </a:t>
            </a:r>
            <a:r>
              <a:rPr lang="en-US" err="1"/>
              <a:t>Voitte</a:t>
            </a:r>
            <a:r>
              <a:rPr lang="en-US"/>
              <a:t> </a:t>
            </a:r>
            <a:r>
              <a:rPr lang="en-US" err="1"/>
              <a:t>halutessanne</a:t>
            </a:r>
            <a:r>
              <a:rPr lang="en-US"/>
              <a:t> </a:t>
            </a:r>
            <a:r>
              <a:rPr lang="en-US" err="1"/>
              <a:t>kirjata</a:t>
            </a:r>
            <a:r>
              <a:rPr lang="en-US"/>
              <a:t> </a:t>
            </a:r>
            <a:r>
              <a:rPr lang="en-US" err="1"/>
              <a:t>tärkeimmät</a:t>
            </a:r>
            <a:r>
              <a:rPr lang="en-US"/>
              <a:t> </a:t>
            </a:r>
            <a:r>
              <a:rPr lang="en-US" err="1"/>
              <a:t>huomiot</a:t>
            </a:r>
            <a:r>
              <a:rPr lang="en-US"/>
              <a:t> </a:t>
            </a:r>
            <a:r>
              <a:rPr lang="en-US" err="1"/>
              <a:t>ylös</a:t>
            </a:r>
            <a:r>
              <a:rPr lang="en-US"/>
              <a:t> ja </a:t>
            </a:r>
            <a:r>
              <a:rPr lang="en-US" err="1"/>
              <a:t>jakaa</a:t>
            </a:r>
            <a:r>
              <a:rPr lang="en-US"/>
              <a:t> </a:t>
            </a:r>
            <a:r>
              <a:rPr lang="en-US" err="1"/>
              <a:t>osallistujille</a:t>
            </a:r>
            <a:r>
              <a:rPr lang="en-US"/>
              <a:t>. </a:t>
            </a:r>
          </a:p>
          <a:p>
            <a:endParaRPr lang="en-US" i="1"/>
          </a:p>
          <a:p>
            <a:pPr marL="171450" indent="-171450">
              <a:buFontTx/>
              <a:buChar char="-"/>
            </a:pPr>
            <a:r>
              <a:rPr lang="en-US" i="1" err="1"/>
              <a:t>Siirrytään</a:t>
            </a:r>
            <a:r>
              <a:rPr lang="en-US" i="1"/>
              <a:t> </a:t>
            </a:r>
            <a:r>
              <a:rPr lang="en-US" i="1" err="1"/>
              <a:t>sitten</a:t>
            </a:r>
            <a:r>
              <a:rPr lang="en-US" i="1"/>
              <a:t> </a:t>
            </a:r>
            <a:r>
              <a:rPr lang="en-US" i="1" err="1"/>
              <a:t>viimeiseen</a:t>
            </a:r>
            <a:r>
              <a:rPr lang="en-US" i="1"/>
              <a:t> </a:t>
            </a:r>
            <a:r>
              <a:rPr lang="en-US" i="1" err="1"/>
              <a:t>vaiheeseen</a:t>
            </a:r>
            <a:r>
              <a:rPr lang="en-US" i="1"/>
              <a:t>. </a:t>
            </a:r>
            <a:r>
              <a:rPr lang="en-US" i="1" err="1"/>
              <a:t>Koitetaan</a:t>
            </a:r>
            <a:r>
              <a:rPr lang="en-US" i="1"/>
              <a:t> </a:t>
            </a:r>
            <a:r>
              <a:rPr lang="en-US" i="1" err="1"/>
              <a:t>summata</a:t>
            </a:r>
            <a:r>
              <a:rPr lang="en-US" i="1"/>
              <a:t> </a:t>
            </a:r>
            <a:r>
              <a:rPr lang="en-US" i="1" err="1"/>
              <a:t>vielä</a:t>
            </a:r>
            <a:r>
              <a:rPr lang="en-US" i="1"/>
              <a:t> </a:t>
            </a:r>
            <a:r>
              <a:rPr lang="en-US" i="1" err="1"/>
              <a:t>lopuksi</a:t>
            </a:r>
            <a:r>
              <a:rPr lang="en-US" i="1"/>
              <a:t> </a:t>
            </a:r>
            <a:r>
              <a:rPr lang="en-US" i="1" err="1"/>
              <a:t>yhteen</a:t>
            </a:r>
            <a:r>
              <a:rPr lang="en-US" i="1"/>
              <a:t> </a:t>
            </a:r>
            <a:r>
              <a:rPr lang="en-US" i="1" err="1"/>
              <a:t>keskustelun</a:t>
            </a:r>
            <a:r>
              <a:rPr lang="en-US" i="1"/>
              <a:t> </a:t>
            </a:r>
            <a:r>
              <a:rPr lang="en-US" i="1" err="1"/>
              <a:t>keskeisimmät</a:t>
            </a:r>
            <a:r>
              <a:rPr lang="en-US" i="1"/>
              <a:t> </a:t>
            </a:r>
            <a:r>
              <a:rPr lang="en-US" i="1" err="1"/>
              <a:t>havainnot</a:t>
            </a:r>
            <a:r>
              <a:rPr lang="en-US" i="1"/>
              <a:t>. 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Mitä</a:t>
            </a:r>
            <a:r>
              <a:rPr lang="en-US" i="1"/>
              <a:t> </a:t>
            </a:r>
            <a:r>
              <a:rPr lang="en-US" i="1" err="1"/>
              <a:t>sellaista</a:t>
            </a:r>
            <a:r>
              <a:rPr lang="en-US" i="1"/>
              <a:t> </a:t>
            </a:r>
            <a:r>
              <a:rPr lang="en-US" i="1" err="1"/>
              <a:t>keskustelussa</a:t>
            </a:r>
            <a:r>
              <a:rPr lang="en-US" i="1"/>
              <a:t> </a:t>
            </a:r>
            <a:r>
              <a:rPr lang="en-US" i="1" err="1"/>
              <a:t>nousi</a:t>
            </a:r>
            <a:r>
              <a:rPr lang="en-US" i="1"/>
              <a:t> </a:t>
            </a:r>
            <a:r>
              <a:rPr lang="en-US" i="1" err="1"/>
              <a:t>esille</a:t>
            </a:r>
            <a:r>
              <a:rPr lang="en-US" i="1"/>
              <a:t>, </a:t>
            </a:r>
            <a:r>
              <a:rPr lang="en-US" i="1" err="1"/>
              <a:t>joka</a:t>
            </a:r>
            <a:r>
              <a:rPr lang="en-US" i="1"/>
              <a:t> </a:t>
            </a:r>
            <a:r>
              <a:rPr lang="en-US" i="1" err="1"/>
              <a:t>tuntuu</a:t>
            </a:r>
            <a:r>
              <a:rPr lang="en-US" i="1"/>
              <a:t> </a:t>
            </a:r>
            <a:r>
              <a:rPr lang="en-US" i="1" err="1"/>
              <a:t>tärkeältä</a:t>
            </a:r>
            <a:r>
              <a:rPr lang="en-US" i="1"/>
              <a:t>? </a:t>
            </a:r>
            <a:r>
              <a:rPr lang="en-US" i="1" err="1"/>
              <a:t>Mitä</a:t>
            </a:r>
            <a:r>
              <a:rPr lang="en-US" i="1"/>
              <a:t> </a:t>
            </a:r>
            <a:r>
              <a:rPr lang="en-US" i="1" err="1"/>
              <a:t>meidän</a:t>
            </a:r>
            <a:r>
              <a:rPr lang="en-US" i="1"/>
              <a:t> </a:t>
            </a:r>
            <a:r>
              <a:rPr lang="en-US" i="1" err="1"/>
              <a:t>kenties</a:t>
            </a:r>
            <a:r>
              <a:rPr lang="en-US" i="1"/>
              <a:t> </a:t>
            </a:r>
            <a:r>
              <a:rPr lang="en-US" i="1" err="1"/>
              <a:t>tulisi</a:t>
            </a:r>
            <a:r>
              <a:rPr lang="en-US" i="1"/>
              <a:t> </a:t>
            </a:r>
            <a:r>
              <a:rPr lang="en-US" i="1" err="1"/>
              <a:t>ottaa</a:t>
            </a:r>
            <a:r>
              <a:rPr lang="en-US" i="1"/>
              <a:t> </a:t>
            </a:r>
            <a:r>
              <a:rPr lang="en-US" i="1" err="1"/>
              <a:t>huomioon</a:t>
            </a:r>
            <a:r>
              <a:rPr lang="en-US" i="1"/>
              <a:t> </a:t>
            </a:r>
            <a:r>
              <a:rPr lang="en-US" i="1" err="1"/>
              <a:t>omassa</a:t>
            </a:r>
            <a:r>
              <a:rPr lang="en-US" i="1"/>
              <a:t> </a:t>
            </a:r>
            <a:r>
              <a:rPr lang="en-US" i="1" err="1"/>
              <a:t>toiminnassamme</a:t>
            </a:r>
            <a:r>
              <a:rPr lang="en-US" i="1"/>
              <a:t> / </a:t>
            </a:r>
            <a:r>
              <a:rPr lang="en-US" i="1" err="1"/>
              <a:t>työssämme</a:t>
            </a:r>
            <a:r>
              <a:rPr lang="en-US" i="1"/>
              <a:t>?</a:t>
            </a:r>
            <a:endParaRPr lang="fi-FI" i="1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87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2731C-FE6B-CF72-7BA2-7272D9214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9B033A7-A920-0CC6-D3E5-C18CDAE39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377DD71-15FA-D0AC-EF73-7AAB59D30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i="1"/>
              <a:t>Kiitos </a:t>
            </a:r>
            <a:r>
              <a:rPr lang="en-US" i="1" err="1"/>
              <a:t>kaikille</a:t>
            </a:r>
            <a:r>
              <a:rPr lang="en-US" i="1"/>
              <a:t> </a:t>
            </a:r>
            <a:r>
              <a:rPr lang="en-US" i="1" err="1"/>
              <a:t>osallistujille</a:t>
            </a:r>
            <a:r>
              <a:rPr lang="en-US" i="1"/>
              <a:t>! 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Mikäli</a:t>
            </a:r>
            <a:r>
              <a:rPr lang="en-US" i="1"/>
              <a:t> </a:t>
            </a:r>
            <a:r>
              <a:rPr lang="en-US" i="1" err="1"/>
              <a:t>haluat</a:t>
            </a:r>
            <a:r>
              <a:rPr lang="en-US" i="1"/>
              <a:t> </a:t>
            </a:r>
            <a:r>
              <a:rPr lang="en-US" i="1" err="1"/>
              <a:t>jakaa</a:t>
            </a:r>
            <a:r>
              <a:rPr lang="en-US" i="1"/>
              <a:t> </a:t>
            </a:r>
            <a:r>
              <a:rPr lang="en-US" i="1" err="1"/>
              <a:t>oman</a:t>
            </a:r>
            <a:r>
              <a:rPr lang="en-US" i="1"/>
              <a:t> </a:t>
            </a:r>
            <a:r>
              <a:rPr lang="en-US" i="1" err="1"/>
              <a:t>ajatuksesi</a:t>
            </a:r>
            <a:r>
              <a:rPr lang="en-US" i="1"/>
              <a:t> </a:t>
            </a:r>
            <a:r>
              <a:rPr lang="en-US" i="1" err="1"/>
              <a:t>sosiaalisessa</a:t>
            </a:r>
            <a:r>
              <a:rPr lang="en-US" i="1"/>
              <a:t> </a:t>
            </a:r>
            <a:r>
              <a:rPr lang="en-US" i="1" err="1"/>
              <a:t>mediassa</a:t>
            </a:r>
            <a:r>
              <a:rPr lang="en-US" i="1"/>
              <a:t>, </a:t>
            </a:r>
            <a:r>
              <a:rPr lang="en-US" i="1" err="1"/>
              <a:t>voit</a:t>
            </a:r>
            <a:r>
              <a:rPr lang="en-US" i="1"/>
              <a:t> </a:t>
            </a:r>
            <a:r>
              <a:rPr lang="en-US" i="1" err="1"/>
              <a:t>käyttää</a:t>
            </a:r>
            <a:r>
              <a:rPr lang="en-US" i="1"/>
              <a:t> </a:t>
            </a:r>
            <a:r>
              <a:rPr lang="en-US" i="1" err="1"/>
              <a:t>aihetunnisteita</a:t>
            </a:r>
            <a:r>
              <a:rPr lang="en-US" i="1"/>
              <a:t>: #tulevaisuusbarometri ja @SitraFund</a:t>
            </a:r>
            <a:endParaRPr lang="LID4096" i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7E1CC1-A6CA-95B7-7AC5-7A9BCFD9C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56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8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16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Voit </a:t>
            </a:r>
            <a:r>
              <a:rPr lang="en-US" err="1"/>
              <a:t>hyödyntää</a:t>
            </a:r>
            <a:r>
              <a:rPr lang="en-US"/>
              <a:t> </a:t>
            </a:r>
            <a:r>
              <a:rPr lang="en-US" err="1"/>
              <a:t>tapahtumakuvaa</a:t>
            </a:r>
            <a:r>
              <a:rPr lang="en-US"/>
              <a:t> </a:t>
            </a:r>
            <a:r>
              <a:rPr lang="en-US" err="1"/>
              <a:t>kisakatsomon</a:t>
            </a:r>
            <a:r>
              <a:rPr lang="en-US"/>
              <a:t> </a:t>
            </a:r>
            <a:r>
              <a:rPr lang="en-US" err="1"/>
              <a:t>viestinnässä</a:t>
            </a:r>
            <a:r>
              <a:rPr lang="en-US"/>
              <a:t>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249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err="1"/>
              <a:t>Täydennä</a:t>
            </a:r>
            <a:r>
              <a:rPr lang="en-US"/>
              <a:t> </a:t>
            </a:r>
            <a:r>
              <a:rPr lang="en-US" err="1"/>
              <a:t>kisakatsomon</a:t>
            </a:r>
            <a:r>
              <a:rPr lang="en-US"/>
              <a:t> </a:t>
            </a:r>
            <a:r>
              <a:rPr lang="en-US" err="1"/>
              <a:t>otsikkodialle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katsomosi</a:t>
            </a:r>
            <a:r>
              <a:rPr lang="en-US"/>
              <a:t> / </a:t>
            </a:r>
            <a:r>
              <a:rPr lang="en-US" err="1"/>
              <a:t>organisaatiosi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.</a:t>
            </a:r>
          </a:p>
          <a:p>
            <a:pPr marL="0" indent="0">
              <a:buFontTx/>
              <a:buNone/>
            </a:pPr>
            <a:r>
              <a:rPr lang="en-US" err="1"/>
              <a:t>Mikäli</a:t>
            </a:r>
            <a:r>
              <a:rPr lang="en-US"/>
              <a:t> </a:t>
            </a:r>
            <a:r>
              <a:rPr lang="en-US" err="1"/>
              <a:t>kaikki</a:t>
            </a:r>
            <a:r>
              <a:rPr lang="en-US"/>
              <a:t> </a:t>
            </a:r>
            <a:r>
              <a:rPr lang="en-US" err="1"/>
              <a:t>osallistujat</a:t>
            </a:r>
            <a:r>
              <a:rPr lang="en-US"/>
              <a:t> </a:t>
            </a:r>
            <a:r>
              <a:rPr lang="en-US" err="1"/>
              <a:t>eivät</a:t>
            </a:r>
            <a:r>
              <a:rPr lang="en-US"/>
              <a:t> ole </a:t>
            </a:r>
            <a:r>
              <a:rPr lang="en-US" err="1"/>
              <a:t>valmiiksi</a:t>
            </a:r>
            <a:r>
              <a:rPr lang="en-US"/>
              <a:t> </a:t>
            </a:r>
            <a:r>
              <a:rPr lang="en-US" err="1"/>
              <a:t>tuttuja</a:t>
            </a:r>
            <a:r>
              <a:rPr lang="en-US"/>
              <a:t> </a:t>
            </a:r>
            <a:r>
              <a:rPr lang="en-US" err="1"/>
              <a:t>toisilleen</a:t>
            </a:r>
            <a:r>
              <a:rPr lang="en-US"/>
              <a:t>, </a:t>
            </a:r>
            <a:r>
              <a:rPr lang="en-US" err="1"/>
              <a:t>voitte</a:t>
            </a:r>
            <a:r>
              <a:rPr lang="en-US"/>
              <a:t> </a:t>
            </a:r>
            <a:r>
              <a:rPr lang="en-US" err="1"/>
              <a:t>tilaisuuden</a:t>
            </a:r>
            <a:r>
              <a:rPr lang="en-US"/>
              <a:t> </a:t>
            </a:r>
            <a:r>
              <a:rPr lang="en-US" err="1"/>
              <a:t>alussa</a:t>
            </a:r>
            <a:r>
              <a:rPr lang="en-US"/>
              <a:t> </a:t>
            </a:r>
            <a:r>
              <a:rPr lang="en-US" err="1"/>
              <a:t>tehdä</a:t>
            </a:r>
            <a:r>
              <a:rPr lang="en-US"/>
              <a:t> </a:t>
            </a:r>
            <a:r>
              <a:rPr lang="en-US" err="1"/>
              <a:t>esittelykierroksen</a:t>
            </a:r>
            <a:r>
              <a:rPr lang="en-US"/>
              <a:t>.</a:t>
            </a:r>
          </a:p>
          <a:p>
            <a:pPr marL="0" indent="0">
              <a:buFontTx/>
              <a:buNone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 i="1" err="1"/>
              <a:t>Tervetuloa</a:t>
            </a:r>
            <a:r>
              <a:rPr lang="en-US" i="1"/>
              <a:t> </a:t>
            </a:r>
            <a:r>
              <a:rPr lang="en-US" i="1" err="1"/>
              <a:t>kisakatsomoon</a:t>
            </a:r>
            <a:r>
              <a:rPr lang="en-US" i="1"/>
              <a:t>! 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Tilaisuuden</a:t>
            </a:r>
            <a:r>
              <a:rPr lang="en-US" i="1"/>
              <a:t> </a:t>
            </a:r>
            <a:r>
              <a:rPr lang="en-US" i="1" err="1"/>
              <a:t>tavoitteena</a:t>
            </a:r>
            <a:r>
              <a:rPr lang="en-US" i="1"/>
              <a:t> on </a:t>
            </a:r>
            <a:r>
              <a:rPr lang="en-US" i="1" err="1"/>
              <a:t>pureskella</a:t>
            </a:r>
            <a:r>
              <a:rPr lang="en-US" i="1"/>
              <a:t> </a:t>
            </a:r>
            <a:r>
              <a:rPr lang="en-US" i="1" err="1"/>
              <a:t>yhdessä</a:t>
            </a:r>
            <a:r>
              <a:rPr lang="en-US" i="1"/>
              <a:t> Sitran </a:t>
            </a:r>
            <a:r>
              <a:rPr lang="en-US" i="1" err="1"/>
              <a:t>Tulevaisuusbarometrin</a:t>
            </a:r>
            <a:r>
              <a:rPr lang="en-US" i="1"/>
              <a:t> </a:t>
            </a:r>
            <a:r>
              <a:rPr lang="en-US" i="1" err="1"/>
              <a:t>tuloksia</a:t>
            </a:r>
            <a:r>
              <a:rPr lang="en-US" i="1"/>
              <a:t>.</a:t>
            </a:r>
            <a:endParaRPr lang="fi-FI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83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779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i="0" err="1"/>
              <a:t>Käy</a:t>
            </a:r>
            <a:r>
              <a:rPr lang="en-US" i="0"/>
              <a:t> </a:t>
            </a:r>
            <a:r>
              <a:rPr lang="en-US" i="0" err="1"/>
              <a:t>tilaisuuden</a:t>
            </a:r>
            <a:r>
              <a:rPr lang="en-US" i="0"/>
              <a:t> </a:t>
            </a:r>
            <a:r>
              <a:rPr lang="en-US" i="0" err="1"/>
              <a:t>alussa</a:t>
            </a:r>
            <a:r>
              <a:rPr lang="en-US" i="0"/>
              <a:t> </a:t>
            </a:r>
            <a:r>
              <a:rPr lang="en-US" i="0" err="1"/>
              <a:t>läpi</a:t>
            </a:r>
            <a:r>
              <a:rPr lang="en-US" i="0"/>
              <a:t> </a:t>
            </a:r>
            <a:r>
              <a:rPr lang="en-US" i="0" err="1"/>
              <a:t>rakentavan</a:t>
            </a:r>
            <a:r>
              <a:rPr lang="en-US" i="0"/>
              <a:t> </a:t>
            </a:r>
            <a:r>
              <a:rPr lang="en-US" i="0" err="1"/>
              <a:t>keskustelun</a:t>
            </a:r>
            <a:r>
              <a:rPr lang="en-US" i="0"/>
              <a:t> </a:t>
            </a:r>
            <a:r>
              <a:rPr lang="en-US" i="0" err="1"/>
              <a:t>pelisäännöt</a:t>
            </a:r>
            <a:r>
              <a:rPr lang="en-US" i="0"/>
              <a:t>. </a:t>
            </a:r>
          </a:p>
          <a:p>
            <a:pPr marL="0" marR="0" lvl="0" indent="0" algn="l" defTabSz="779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i="0"/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i-FI" sz="1100" i="1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Sovellamme 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tänään keskusteluun näitä rakentavan keskustelun pelisääntöjä. Koska ajatukset tulevaisuudesta voivat olla aika henkilökohtaisiakin, on erityisen tärkeää luoda työskentelylle turvallinen tila.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Kuuntele 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toisia, älä keskeytä tai käynnistä sivukeskusteluja.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Liity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toisten puheeseen ja käytä arkikieltä.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Ole läsnä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ja </a:t>
            </a: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kunnioita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toisia sekä avointa ideoinnin ilmapiiriä.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Samaa mieltä ei tarvitse olla, </a:t>
            </a: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mutta suhtaudutaan kaikkien mielipiteisiin rakentavasti.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None/>
            </a:pPr>
            <a:r>
              <a:rPr lang="fi-FI" sz="1100" i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- Voimmeko yhdessä sitoutua näihin periaatteisiin?</a:t>
            </a:r>
            <a:endParaRPr lang="fi-FI" sz="1100" i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245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Esittele</a:t>
            </a:r>
            <a:r>
              <a:rPr lang="en-US"/>
              <a:t> </a:t>
            </a:r>
            <a:r>
              <a:rPr lang="en-US" err="1"/>
              <a:t>lyhyesti</a:t>
            </a:r>
            <a:r>
              <a:rPr lang="en-US"/>
              <a:t> </a:t>
            </a:r>
            <a:r>
              <a:rPr lang="en-US" err="1"/>
              <a:t>tilaisuuden</a:t>
            </a:r>
            <a:r>
              <a:rPr lang="en-US"/>
              <a:t> </a:t>
            </a:r>
            <a:r>
              <a:rPr lang="en-US" err="1"/>
              <a:t>ohjelma</a:t>
            </a:r>
            <a:r>
              <a:rPr lang="en-US"/>
              <a:t>. 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 err="1"/>
              <a:t>Tässä</a:t>
            </a:r>
            <a:r>
              <a:rPr lang="en-US"/>
              <a:t> </a:t>
            </a:r>
            <a:r>
              <a:rPr lang="en-US" err="1"/>
              <a:t>lyhyesti</a:t>
            </a:r>
            <a:r>
              <a:rPr lang="en-US"/>
              <a:t> </a:t>
            </a:r>
            <a:r>
              <a:rPr lang="en-US" err="1"/>
              <a:t>kisakatsomomme</a:t>
            </a:r>
            <a:r>
              <a:rPr lang="en-US"/>
              <a:t> </a:t>
            </a:r>
            <a:r>
              <a:rPr lang="en-US" err="1"/>
              <a:t>ohjelma</a:t>
            </a:r>
            <a:r>
              <a:rPr lang="en-US"/>
              <a:t>: 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228600" indent="-228600">
              <a:buFontTx/>
              <a:buAutoNum type="arabicPeriod"/>
            </a:pPr>
            <a:r>
              <a:rPr lang="en-US" i="1" err="1"/>
              <a:t>Ensin</a:t>
            </a:r>
            <a:r>
              <a:rPr lang="en-US" i="1"/>
              <a:t> </a:t>
            </a:r>
            <a:r>
              <a:rPr lang="en-US" i="1" err="1"/>
              <a:t>tutustumme</a:t>
            </a:r>
            <a:r>
              <a:rPr lang="en-US" i="1"/>
              <a:t> </a:t>
            </a:r>
            <a:r>
              <a:rPr lang="en-US" i="1" err="1"/>
              <a:t>yhdessä</a:t>
            </a:r>
            <a:r>
              <a:rPr lang="en-US" i="1"/>
              <a:t> </a:t>
            </a:r>
            <a:r>
              <a:rPr lang="en-US" i="1" err="1"/>
              <a:t>Tulevaisuusbarometrin</a:t>
            </a:r>
            <a:r>
              <a:rPr lang="en-US" i="1"/>
              <a:t> </a:t>
            </a:r>
            <a:r>
              <a:rPr lang="en-US" i="1" err="1"/>
              <a:t>tuloksiin</a:t>
            </a:r>
            <a:r>
              <a:rPr lang="en-US" i="1"/>
              <a:t> </a:t>
            </a:r>
            <a:r>
              <a:rPr lang="en-US" i="1" err="1"/>
              <a:t>oman</a:t>
            </a:r>
            <a:r>
              <a:rPr lang="en-US" i="1"/>
              <a:t> </a:t>
            </a:r>
            <a:r>
              <a:rPr lang="en-US" i="1" err="1"/>
              <a:t>alueemme</a:t>
            </a:r>
            <a:r>
              <a:rPr lang="en-US" i="1"/>
              <a:t> </a:t>
            </a:r>
            <a:r>
              <a:rPr lang="en-US" i="1" err="1"/>
              <a:t>näkökulmasta</a:t>
            </a:r>
            <a:r>
              <a:rPr lang="en-US" i="1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i="1" err="1"/>
              <a:t>Tämän</a:t>
            </a:r>
            <a:r>
              <a:rPr lang="en-US" i="1"/>
              <a:t> </a:t>
            </a:r>
            <a:r>
              <a:rPr lang="en-US" i="1" err="1"/>
              <a:t>jälkeen</a:t>
            </a:r>
            <a:r>
              <a:rPr lang="en-US" i="1"/>
              <a:t> </a:t>
            </a:r>
            <a:r>
              <a:rPr lang="en-US" i="1" err="1"/>
              <a:t>kukin</a:t>
            </a:r>
            <a:r>
              <a:rPr lang="en-US" i="1"/>
              <a:t> </a:t>
            </a:r>
            <a:r>
              <a:rPr lang="en-US" i="1" err="1"/>
              <a:t>pohtii</a:t>
            </a:r>
            <a:r>
              <a:rPr lang="en-US" i="1"/>
              <a:t> </a:t>
            </a:r>
            <a:r>
              <a:rPr lang="en-US" i="1" err="1"/>
              <a:t>hetken</a:t>
            </a:r>
            <a:r>
              <a:rPr lang="en-US" i="1"/>
              <a:t> </a:t>
            </a:r>
            <a:r>
              <a:rPr lang="en-US" i="1" err="1"/>
              <a:t>itsekseen</a:t>
            </a:r>
            <a:r>
              <a:rPr lang="en-US" i="1"/>
              <a:t>, </a:t>
            </a:r>
            <a:r>
              <a:rPr lang="en-US" i="1" err="1"/>
              <a:t>mikä</a:t>
            </a:r>
            <a:r>
              <a:rPr lang="en-US" i="1"/>
              <a:t> </a:t>
            </a:r>
            <a:r>
              <a:rPr lang="en-US" i="1" err="1"/>
              <a:t>tuloksissa</a:t>
            </a:r>
            <a:r>
              <a:rPr lang="en-US" i="1"/>
              <a:t> </a:t>
            </a:r>
            <a:r>
              <a:rPr lang="en-US" i="1" err="1"/>
              <a:t>oli</a:t>
            </a:r>
            <a:r>
              <a:rPr lang="en-US" i="1"/>
              <a:t> </a:t>
            </a:r>
            <a:r>
              <a:rPr lang="en-US" i="1" err="1"/>
              <a:t>eritysen</a:t>
            </a:r>
            <a:r>
              <a:rPr lang="en-US" i="1"/>
              <a:t> </a:t>
            </a:r>
            <a:r>
              <a:rPr lang="en-US" i="1" err="1"/>
              <a:t>kiinnostavaa</a:t>
            </a:r>
            <a:r>
              <a:rPr lang="en-US" i="1"/>
              <a:t> tai </a:t>
            </a:r>
            <a:r>
              <a:rPr lang="en-US" i="1" err="1"/>
              <a:t>pisti</a:t>
            </a:r>
            <a:r>
              <a:rPr lang="en-US" i="1"/>
              <a:t> </a:t>
            </a:r>
            <a:r>
              <a:rPr lang="en-US" i="1" err="1"/>
              <a:t>silmään</a:t>
            </a:r>
            <a:r>
              <a:rPr lang="en-US" i="1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i="1" err="1"/>
              <a:t>Sitten</a:t>
            </a:r>
            <a:r>
              <a:rPr lang="en-US" i="1"/>
              <a:t> </a:t>
            </a:r>
            <a:r>
              <a:rPr lang="en-US" i="1" err="1"/>
              <a:t>siirrymme</a:t>
            </a:r>
            <a:r>
              <a:rPr lang="en-US" i="1"/>
              <a:t> </a:t>
            </a:r>
            <a:r>
              <a:rPr lang="en-US" i="1" err="1"/>
              <a:t>yhteiseen</a:t>
            </a:r>
            <a:r>
              <a:rPr lang="en-US" i="1"/>
              <a:t> </a:t>
            </a:r>
            <a:r>
              <a:rPr lang="en-US" i="1" err="1"/>
              <a:t>keskusteluun</a:t>
            </a:r>
            <a:r>
              <a:rPr lang="en-US" i="1"/>
              <a:t>, </a:t>
            </a:r>
            <a:r>
              <a:rPr lang="en-US" i="1" err="1"/>
              <a:t>jossa</a:t>
            </a:r>
            <a:r>
              <a:rPr lang="en-US" i="1"/>
              <a:t> </a:t>
            </a:r>
            <a:r>
              <a:rPr lang="en-US" i="1" err="1"/>
              <a:t>jaamme</a:t>
            </a:r>
            <a:r>
              <a:rPr lang="en-US" i="1"/>
              <a:t> </a:t>
            </a:r>
            <a:r>
              <a:rPr lang="en-US" i="1" err="1"/>
              <a:t>kiinnostavia</a:t>
            </a:r>
            <a:r>
              <a:rPr lang="en-US" i="1"/>
              <a:t> </a:t>
            </a:r>
            <a:r>
              <a:rPr lang="en-US" i="1" err="1"/>
              <a:t>havaintoja</a:t>
            </a:r>
            <a:r>
              <a:rPr lang="en-US" i="1"/>
              <a:t> ja </a:t>
            </a:r>
            <a:r>
              <a:rPr lang="en-US" i="1" err="1"/>
              <a:t>keskustelemme</a:t>
            </a:r>
            <a:r>
              <a:rPr lang="en-US" i="1"/>
              <a:t> </a:t>
            </a:r>
            <a:r>
              <a:rPr lang="en-US" i="1" err="1"/>
              <a:t>niistä</a:t>
            </a:r>
            <a:r>
              <a:rPr lang="en-US" i="1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i="1" err="1"/>
              <a:t>Lopuksi</a:t>
            </a:r>
            <a:r>
              <a:rPr lang="en-US" i="1"/>
              <a:t> </a:t>
            </a:r>
            <a:r>
              <a:rPr lang="en-US" i="1" err="1"/>
              <a:t>vedämme</a:t>
            </a:r>
            <a:r>
              <a:rPr lang="en-US" i="1"/>
              <a:t> </a:t>
            </a:r>
            <a:r>
              <a:rPr lang="en-US" i="1" err="1"/>
              <a:t>keskustelua</a:t>
            </a:r>
            <a:r>
              <a:rPr lang="en-US" i="1"/>
              <a:t> </a:t>
            </a:r>
            <a:r>
              <a:rPr lang="en-US" i="1" err="1"/>
              <a:t>yhteen</a:t>
            </a:r>
            <a:r>
              <a:rPr lang="en-US" i="1"/>
              <a:t> ja </a:t>
            </a:r>
            <a:r>
              <a:rPr lang="en-US" i="1" err="1"/>
              <a:t>pohdimme</a:t>
            </a:r>
            <a:r>
              <a:rPr lang="en-US" i="1"/>
              <a:t>, </a:t>
            </a:r>
            <a:r>
              <a:rPr lang="en-US" i="1" err="1"/>
              <a:t>mitkä</a:t>
            </a:r>
            <a:r>
              <a:rPr lang="en-US" i="1"/>
              <a:t> </a:t>
            </a:r>
            <a:r>
              <a:rPr lang="en-US" i="1" err="1"/>
              <a:t>ovat</a:t>
            </a:r>
            <a:r>
              <a:rPr lang="en-US" i="1"/>
              <a:t> </a:t>
            </a:r>
            <a:r>
              <a:rPr lang="en-US" i="1" err="1"/>
              <a:t>keskustelumme</a:t>
            </a:r>
            <a:r>
              <a:rPr lang="en-US" i="1"/>
              <a:t> </a:t>
            </a:r>
            <a:r>
              <a:rPr lang="en-US" i="1" err="1"/>
              <a:t>tärkeimmät</a:t>
            </a:r>
            <a:r>
              <a:rPr lang="en-US" i="1"/>
              <a:t> </a:t>
            </a:r>
            <a:r>
              <a:rPr lang="en-US" i="1" err="1"/>
              <a:t>havainnot</a:t>
            </a:r>
            <a:r>
              <a:rPr lang="en-US" i="1"/>
              <a:t> ja </a:t>
            </a:r>
            <a:r>
              <a:rPr lang="en-US" i="1" err="1"/>
              <a:t>mitä</a:t>
            </a:r>
            <a:r>
              <a:rPr lang="en-US" i="1"/>
              <a:t> </a:t>
            </a:r>
            <a:r>
              <a:rPr lang="en-US" i="1" err="1"/>
              <a:t>otamme</a:t>
            </a:r>
            <a:r>
              <a:rPr lang="en-US" i="1"/>
              <a:t> </a:t>
            </a:r>
            <a:r>
              <a:rPr lang="en-US" i="1" err="1"/>
              <a:t>niistä</a:t>
            </a:r>
            <a:r>
              <a:rPr lang="en-US" i="1"/>
              <a:t> </a:t>
            </a:r>
            <a:r>
              <a:rPr lang="en-US" i="1" err="1"/>
              <a:t>mukaan</a:t>
            </a:r>
            <a:r>
              <a:rPr lang="en-US" i="1"/>
              <a:t> </a:t>
            </a:r>
            <a:r>
              <a:rPr lang="en-US" i="1" err="1"/>
              <a:t>omaan</a:t>
            </a:r>
            <a:r>
              <a:rPr lang="en-US" i="1"/>
              <a:t> </a:t>
            </a:r>
            <a:r>
              <a:rPr lang="en-US" i="1" err="1"/>
              <a:t>toimintaamme</a:t>
            </a:r>
            <a:r>
              <a:rPr lang="en-US" i="1"/>
              <a:t> / </a:t>
            </a:r>
            <a:r>
              <a:rPr lang="en-US" i="1" err="1"/>
              <a:t>työhömme</a:t>
            </a:r>
            <a:r>
              <a:rPr lang="en-US" i="1"/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i="1" err="1"/>
              <a:t>Halukkaat</a:t>
            </a:r>
            <a:r>
              <a:rPr lang="en-US" i="1"/>
              <a:t> </a:t>
            </a:r>
            <a:r>
              <a:rPr lang="en-US" i="1" err="1"/>
              <a:t>voivat</a:t>
            </a:r>
            <a:r>
              <a:rPr lang="en-US" i="1"/>
              <a:t> </a:t>
            </a:r>
            <a:r>
              <a:rPr lang="en-US" i="1" err="1"/>
              <a:t>myös</a:t>
            </a:r>
            <a:r>
              <a:rPr lang="en-US" i="1"/>
              <a:t> </a:t>
            </a:r>
            <a:r>
              <a:rPr lang="en-US" i="1" err="1"/>
              <a:t>jakaa</a:t>
            </a:r>
            <a:r>
              <a:rPr lang="en-US" i="1"/>
              <a:t> </a:t>
            </a:r>
            <a:r>
              <a:rPr lang="en-US" i="1" err="1"/>
              <a:t>omia</a:t>
            </a:r>
            <a:r>
              <a:rPr lang="en-US" i="1"/>
              <a:t> </a:t>
            </a:r>
            <a:r>
              <a:rPr lang="en-US" i="1" err="1"/>
              <a:t>ajatuksiaan</a:t>
            </a:r>
            <a:r>
              <a:rPr lang="en-US" i="1"/>
              <a:t> </a:t>
            </a:r>
            <a:r>
              <a:rPr lang="en-US" i="1" err="1"/>
              <a:t>somessa</a:t>
            </a:r>
            <a:r>
              <a:rPr lang="en-US" i="1"/>
              <a:t>. </a:t>
            </a:r>
            <a:r>
              <a:rPr lang="en-US" i="1" err="1"/>
              <a:t>Muistetaan</a:t>
            </a:r>
            <a:r>
              <a:rPr lang="en-US" i="1"/>
              <a:t> </a:t>
            </a:r>
            <a:r>
              <a:rPr lang="en-US" i="1" err="1"/>
              <a:t>kuitenkin</a:t>
            </a:r>
            <a:r>
              <a:rPr lang="en-US" i="1"/>
              <a:t>, </a:t>
            </a:r>
            <a:r>
              <a:rPr lang="en-US" i="1" err="1"/>
              <a:t>ettei</a:t>
            </a:r>
            <a:r>
              <a:rPr lang="en-US" i="1"/>
              <a:t> </a:t>
            </a:r>
            <a:r>
              <a:rPr lang="en-US" i="1" err="1"/>
              <a:t>mainita</a:t>
            </a:r>
            <a:r>
              <a:rPr lang="en-US" i="1"/>
              <a:t> </a:t>
            </a:r>
            <a:r>
              <a:rPr lang="en-US" i="1" err="1"/>
              <a:t>viesteissä</a:t>
            </a:r>
            <a:r>
              <a:rPr lang="en-US" i="1"/>
              <a:t> </a:t>
            </a:r>
            <a:r>
              <a:rPr lang="en-US" i="1" err="1"/>
              <a:t>muita</a:t>
            </a:r>
            <a:r>
              <a:rPr lang="en-US" i="1"/>
              <a:t> </a:t>
            </a:r>
            <a:r>
              <a:rPr lang="en-US" i="1" err="1"/>
              <a:t>keskustelijoita</a:t>
            </a:r>
            <a:r>
              <a:rPr lang="en-US" i="1"/>
              <a:t> </a:t>
            </a:r>
            <a:r>
              <a:rPr lang="en-US" i="1" err="1"/>
              <a:t>nimeltä</a:t>
            </a:r>
            <a:r>
              <a:rPr lang="en-US" i="1"/>
              <a:t> tai </a:t>
            </a:r>
            <a:r>
              <a:rPr lang="en-US" i="1" err="1"/>
              <a:t>tunnistettavasti</a:t>
            </a:r>
            <a:r>
              <a:rPr lang="en-US" i="1"/>
              <a:t>, </a:t>
            </a:r>
            <a:r>
              <a:rPr lang="en-US" i="1" err="1"/>
              <a:t>eli</a:t>
            </a:r>
            <a:r>
              <a:rPr lang="en-US" i="1"/>
              <a:t> </a:t>
            </a:r>
            <a:r>
              <a:rPr lang="en-US" i="1" err="1"/>
              <a:t>pidetään</a:t>
            </a:r>
            <a:r>
              <a:rPr lang="en-US" i="1"/>
              <a:t> </a:t>
            </a:r>
            <a:r>
              <a:rPr lang="en-US" i="1" err="1"/>
              <a:t>keskustelu</a:t>
            </a:r>
            <a:r>
              <a:rPr lang="en-US" i="1"/>
              <a:t> </a:t>
            </a:r>
            <a:r>
              <a:rPr lang="en-US" i="1" err="1"/>
              <a:t>täällä</a:t>
            </a:r>
            <a:r>
              <a:rPr lang="en-US" i="1"/>
              <a:t> </a:t>
            </a:r>
            <a:r>
              <a:rPr lang="en-US" i="1" err="1"/>
              <a:t>luottamuksellisena</a:t>
            </a:r>
            <a:r>
              <a:rPr lang="en-US" i="1"/>
              <a:t>. 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4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Tutustukaa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alueenne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. </a:t>
            </a:r>
            <a:r>
              <a:rPr lang="en-US" err="1"/>
              <a:t>Kisakatsomon</a:t>
            </a:r>
            <a:r>
              <a:rPr lang="en-US"/>
              <a:t> </a:t>
            </a:r>
            <a:r>
              <a:rPr lang="en-US" err="1"/>
              <a:t>järjestäjänä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valita</a:t>
            </a:r>
            <a:r>
              <a:rPr lang="en-US"/>
              <a:t> </a:t>
            </a:r>
            <a:r>
              <a:rPr lang="en-US" err="1"/>
              <a:t>maakuntaraportista</a:t>
            </a:r>
            <a:r>
              <a:rPr lang="en-US"/>
              <a:t> </a:t>
            </a:r>
            <a:r>
              <a:rPr lang="en-US" b="1" err="1"/>
              <a:t>yhden</a:t>
            </a:r>
            <a:r>
              <a:rPr lang="en-US" b="1"/>
              <a:t> </a:t>
            </a:r>
            <a:r>
              <a:rPr lang="en-US" b="0"/>
              <a:t>tai </a:t>
            </a:r>
            <a:r>
              <a:rPr lang="en-US" b="0" err="1"/>
              <a:t>maksimissaan</a:t>
            </a:r>
            <a:r>
              <a:rPr lang="en-US" b="0"/>
              <a:t> </a:t>
            </a:r>
            <a:r>
              <a:rPr lang="en-US" b="0" err="1"/>
              <a:t>muutaman</a:t>
            </a:r>
            <a:r>
              <a:rPr lang="en-US" b="0"/>
              <a:t> </a:t>
            </a:r>
            <a:r>
              <a:rPr lang="en-US" b="0" err="1"/>
              <a:t>dian</a:t>
            </a:r>
            <a:r>
              <a:rPr lang="en-US"/>
              <a:t>, </a:t>
            </a:r>
            <a:r>
              <a:rPr lang="en-US" err="1"/>
              <a:t>joihin</a:t>
            </a:r>
            <a:r>
              <a:rPr lang="en-US"/>
              <a:t> </a:t>
            </a:r>
            <a:r>
              <a:rPr lang="en-US" err="1"/>
              <a:t>keskitytte</a:t>
            </a:r>
            <a:r>
              <a:rPr lang="en-US"/>
              <a:t>. </a:t>
            </a:r>
            <a:r>
              <a:rPr lang="en-US" err="1"/>
              <a:t>Näin</a:t>
            </a:r>
            <a:r>
              <a:rPr lang="en-US"/>
              <a:t> </a:t>
            </a:r>
            <a:r>
              <a:rPr lang="en-US" err="1"/>
              <a:t>pääsette</a:t>
            </a:r>
            <a:r>
              <a:rPr lang="en-US"/>
              <a:t> </a:t>
            </a:r>
            <a:r>
              <a:rPr lang="en-US" err="1"/>
              <a:t>keskustelussa</a:t>
            </a:r>
            <a:r>
              <a:rPr lang="en-US"/>
              <a:t> </a:t>
            </a:r>
            <a:r>
              <a:rPr lang="en-US" err="1"/>
              <a:t>syvemmälle</a:t>
            </a:r>
            <a:r>
              <a:rPr lang="en-US"/>
              <a:t>! </a:t>
            </a:r>
            <a:r>
              <a:rPr lang="en-US" err="1"/>
              <a:t>Käykää</a:t>
            </a:r>
            <a:r>
              <a:rPr lang="en-US"/>
              <a:t> </a:t>
            </a:r>
            <a:r>
              <a:rPr lang="en-US" err="1"/>
              <a:t>dialla</a:t>
            </a:r>
            <a:r>
              <a:rPr lang="en-US"/>
              <a:t> / </a:t>
            </a:r>
            <a:r>
              <a:rPr lang="en-US" err="1"/>
              <a:t>dioilla</a:t>
            </a:r>
            <a:r>
              <a:rPr lang="en-US"/>
              <a:t> </a:t>
            </a:r>
            <a:r>
              <a:rPr lang="en-US" err="1"/>
              <a:t>olevat</a:t>
            </a:r>
            <a:r>
              <a:rPr lang="en-US"/>
              <a:t> </a:t>
            </a:r>
            <a:r>
              <a:rPr lang="en-US" err="1"/>
              <a:t>tulokset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läpi</a:t>
            </a:r>
            <a:r>
              <a:rPr lang="en-US"/>
              <a:t>. </a:t>
            </a:r>
            <a:r>
              <a:rPr lang="en-US" err="1"/>
              <a:t>Tallenna</a:t>
            </a:r>
            <a:r>
              <a:rPr lang="en-US"/>
              <a:t> </a:t>
            </a:r>
            <a:r>
              <a:rPr lang="en-US" err="1"/>
              <a:t>dia</a:t>
            </a:r>
            <a:r>
              <a:rPr lang="en-US"/>
              <a:t> / </a:t>
            </a:r>
            <a:r>
              <a:rPr lang="en-US" err="1"/>
              <a:t>diat</a:t>
            </a:r>
            <a:r>
              <a:rPr lang="en-US"/>
              <a:t> </a:t>
            </a:r>
            <a:r>
              <a:rPr lang="en-US" err="1"/>
              <a:t>koneellesi</a:t>
            </a:r>
            <a:r>
              <a:rPr lang="en-US"/>
              <a:t> jo </a:t>
            </a:r>
            <a:r>
              <a:rPr lang="en-US" err="1"/>
              <a:t>ennakkoon</a:t>
            </a:r>
            <a:r>
              <a:rPr lang="en-US"/>
              <a:t>. Voit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kopioida</a:t>
            </a:r>
            <a:r>
              <a:rPr lang="en-US"/>
              <a:t> </a:t>
            </a:r>
            <a:r>
              <a:rPr lang="en-US" err="1"/>
              <a:t>valitsemasi</a:t>
            </a:r>
            <a:r>
              <a:rPr lang="en-US"/>
              <a:t>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osaksi</a:t>
            </a:r>
            <a:r>
              <a:rPr lang="en-US"/>
              <a:t> </a:t>
            </a:r>
            <a:r>
              <a:rPr lang="en-US" err="1"/>
              <a:t>esitystä</a:t>
            </a:r>
            <a:r>
              <a:rPr lang="en-US"/>
              <a:t> </a:t>
            </a:r>
            <a:r>
              <a:rPr lang="en-US" err="1"/>
              <a:t>tämän</a:t>
            </a:r>
            <a:r>
              <a:rPr lang="en-US"/>
              <a:t> </a:t>
            </a:r>
            <a:r>
              <a:rPr lang="en-US" err="1"/>
              <a:t>dian</a:t>
            </a:r>
            <a:r>
              <a:rPr lang="en-US"/>
              <a:t> </a:t>
            </a:r>
            <a:r>
              <a:rPr lang="en-US" err="1"/>
              <a:t>perään</a:t>
            </a:r>
            <a:r>
              <a:rPr lang="en-US"/>
              <a:t>.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 i="1" err="1"/>
              <a:t>Seuraavaksi</a:t>
            </a:r>
            <a:r>
              <a:rPr lang="en-US" i="1"/>
              <a:t> </a:t>
            </a:r>
            <a:r>
              <a:rPr lang="en-US" i="1" err="1"/>
              <a:t>tutustutaan</a:t>
            </a:r>
            <a:r>
              <a:rPr lang="en-US" i="1"/>
              <a:t> </a:t>
            </a:r>
            <a:r>
              <a:rPr lang="en-US" i="1" err="1"/>
              <a:t>oman</a:t>
            </a:r>
            <a:r>
              <a:rPr lang="en-US" i="1"/>
              <a:t> </a:t>
            </a:r>
            <a:r>
              <a:rPr lang="en-US" i="1" err="1"/>
              <a:t>alueemme</a:t>
            </a:r>
            <a:r>
              <a:rPr lang="en-US" i="1"/>
              <a:t> </a:t>
            </a:r>
            <a:r>
              <a:rPr lang="en-US" i="1" err="1"/>
              <a:t>tuloksiin</a:t>
            </a:r>
            <a:r>
              <a:rPr lang="en-US" i="1"/>
              <a:t>.</a:t>
            </a:r>
          </a:p>
          <a:p>
            <a:pPr marL="171450" indent="-171450">
              <a:buFontTx/>
              <a:buChar char="-"/>
            </a:pPr>
            <a:r>
              <a:rPr lang="en-US" i="1"/>
              <a:t>Olen </a:t>
            </a:r>
            <a:r>
              <a:rPr lang="en-US" i="1" err="1"/>
              <a:t>valinnut</a:t>
            </a:r>
            <a:r>
              <a:rPr lang="en-US" i="1"/>
              <a:t> </a:t>
            </a:r>
            <a:r>
              <a:rPr lang="en-US" i="1" err="1"/>
              <a:t>meille</a:t>
            </a:r>
            <a:r>
              <a:rPr lang="en-US" i="1"/>
              <a:t> </a:t>
            </a:r>
            <a:r>
              <a:rPr lang="en-US" i="1" err="1"/>
              <a:t>yhden</a:t>
            </a:r>
            <a:r>
              <a:rPr lang="en-US" i="1"/>
              <a:t> / </a:t>
            </a:r>
            <a:r>
              <a:rPr lang="en-US" i="1" err="1"/>
              <a:t>muutaman</a:t>
            </a:r>
            <a:r>
              <a:rPr lang="en-US" i="1"/>
              <a:t> </a:t>
            </a:r>
            <a:r>
              <a:rPr lang="en-US" i="1" err="1"/>
              <a:t>dian</a:t>
            </a:r>
            <a:r>
              <a:rPr lang="en-US" i="1"/>
              <a:t>, </a:t>
            </a:r>
            <a:r>
              <a:rPr lang="en-US" i="1" err="1"/>
              <a:t>joihin</a:t>
            </a:r>
            <a:r>
              <a:rPr lang="en-US" i="1"/>
              <a:t> </a:t>
            </a:r>
            <a:r>
              <a:rPr lang="en-US" i="1" err="1"/>
              <a:t>toivon</a:t>
            </a:r>
            <a:r>
              <a:rPr lang="en-US" i="1"/>
              <a:t> </a:t>
            </a:r>
            <a:r>
              <a:rPr lang="en-US" i="1" err="1"/>
              <a:t>meidän</a:t>
            </a:r>
            <a:r>
              <a:rPr lang="en-US" i="1"/>
              <a:t> </a:t>
            </a:r>
            <a:r>
              <a:rPr lang="en-US" i="1" err="1"/>
              <a:t>tänään</a:t>
            </a:r>
            <a:r>
              <a:rPr lang="en-US" i="1"/>
              <a:t> </a:t>
            </a:r>
            <a:r>
              <a:rPr lang="en-US" i="1" err="1"/>
              <a:t>keskittyvän</a:t>
            </a:r>
            <a:r>
              <a:rPr lang="en-US" i="1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(</a:t>
            </a:r>
            <a:r>
              <a:rPr lang="en-US" err="1"/>
              <a:t>Mikäli</a:t>
            </a:r>
            <a:r>
              <a:rPr lang="en-US"/>
              <a:t> et </a:t>
            </a:r>
            <a:r>
              <a:rPr lang="en-US" err="1"/>
              <a:t>halua</a:t>
            </a:r>
            <a:r>
              <a:rPr lang="en-US"/>
              <a:t> </a:t>
            </a:r>
            <a:r>
              <a:rPr lang="en-US" err="1"/>
              <a:t>kisakatsomossa</a:t>
            </a:r>
            <a:r>
              <a:rPr lang="en-US"/>
              <a:t> </a:t>
            </a:r>
            <a:r>
              <a:rPr lang="en-US" err="1"/>
              <a:t>pureskella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alueen</a:t>
            </a:r>
            <a:r>
              <a:rPr lang="en-US"/>
              <a:t> </a:t>
            </a:r>
            <a:r>
              <a:rPr lang="en-US" err="1"/>
              <a:t>tuloksia</a:t>
            </a:r>
            <a:r>
              <a:rPr lang="en-US"/>
              <a:t>,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nostaa</a:t>
            </a:r>
            <a:r>
              <a:rPr lang="en-US"/>
              <a:t> </a:t>
            </a:r>
            <a:r>
              <a:rPr lang="en-US" err="1"/>
              <a:t>jonkun</a:t>
            </a:r>
            <a:r>
              <a:rPr lang="en-US"/>
              <a:t> </a:t>
            </a:r>
            <a:r>
              <a:rPr lang="en-US" err="1"/>
              <a:t>muun</a:t>
            </a:r>
            <a:r>
              <a:rPr lang="en-US"/>
              <a:t> </a:t>
            </a:r>
            <a:r>
              <a:rPr lang="en-US" err="1"/>
              <a:t>asian</a:t>
            </a:r>
            <a:r>
              <a:rPr lang="en-US"/>
              <a:t> </a:t>
            </a:r>
            <a:r>
              <a:rPr lang="en-US" err="1"/>
              <a:t>Tulevaisuusbarometrin</a:t>
            </a:r>
            <a:r>
              <a:rPr lang="en-US"/>
              <a:t> </a:t>
            </a:r>
            <a:r>
              <a:rPr lang="en-US" err="1"/>
              <a:t>tuloksista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keskusteltavaksi</a:t>
            </a:r>
            <a:r>
              <a:rPr lang="en-US"/>
              <a:t>.)</a:t>
            </a:r>
          </a:p>
          <a:p>
            <a:pPr marL="171450" indent="-171450">
              <a:buFontTx/>
              <a:buChar char="-"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17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Kun </a:t>
            </a:r>
            <a:r>
              <a:rPr lang="en-US" err="1"/>
              <a:t>olette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tutustuneet</a:t>
            </a:r>
            <a:r>
              <a:rPr lang="en-US"/>
              <a:t> </a:t>
            </a:r>
            <a:r>
              <a:rPr lang="en-US" err="1"/>
              <a:t>valittuihin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, </a:t>
            </a:r>
            <a:r>
              <a:rPr lang="en-US" err="1"/>
              <a:t>ohjaa</a:t>
            </a:r>
            <a:r>
              <a:rPr lang="en-US"/>
              <a:t> </a:t>
            </a:r>
            <a:r>
              <a:rPr lang="en-US" err="1"/>
              <a:t>osallistujat</a:t>
            </a:r>
            <a:r>
              <a:rPr lang="en-US"/>
              <a:t> </a:t>
            </a:r>
            <a:r>
              <a:rPr lang="en-US" err="1"/>
              <a:t>hetkeksi</a:t>
            </a:r>
            <a:r>
              <a:rPr lang="en-US"/>
              <a:t> </a:t>
            </a:r>
            <a:r>
              <a:rPr lang="en-US" err="1"/>
              <a:t>syventymään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 </a:t>
            </a:r>
            <a:r>
              <a:rPr lang="en-US" err="1"/>
              <a:t>itsenäisesti</a:t>
            </a:r>
            <a:r>
              <a:rPr lang="en-US"/>
              <a:t>. </a:t>
            </a:r>
            <a:r>
              <a:rPr lang="en-US" err="1"/>
              <a:t>Tämä</a:t>
            </a:r>
            <a:r>
              <a:rPr lang="en-US"/>
              <a:t> </a:t>
            </a:r>
            <a:r>
              <a:rPr lang="en-US" err="1"/>
              <a:t>helpottaa</a:t>
            </a:r>
            <a:r>
              <a:rPr lang="en-US"/>
              <a:t> </a:t>
            </a:r>
            <a:r>
              <a:rPr lang="en-US" err="1"/>
              <a:t>keskustelun</a:t>
            </a:r>
            <a:r>
              <a:rPr lang="en-US"/>
              <a:t> </a:t>
            </a:r>
            <a:r>
              <a:rPr lang="en-US" err="1"/>
              <a:t>käynnistymistä</a:t>
            </a:r>
            <a:r>
              <a:rPr lang="en-US"/>
              <a:t> ja </a:t>
            </a:r>
            <a:r>
              <a:rPr lang="en-US" err="1"/>
              <a:t>auttaa</a:t>
            </a:r>
            <a:r>
              <a:rPr lang="en-US"/>
              <a:t> </a:t>
            </a:r>
            <a:r>
              <a:rPr lang="en-US" err="1"/>
              <a:t>kaikkia</a:t>
            </a:r>
            <a:r>
              <a:rPr lang="en-US"/>
              <a:t> </a:t>
            </a:r>
            <a:r>
              <a:rPr lang="en-US" err="1"/>
              <a:t>osallistujia</a:t>
            </a:r>
            <a:r>
              <a:rPr lang="en-US"/>
              <a:t> </a:t>
            </a:r>
            <a:r>
              <a:rPr lang="en-US" err="1"/>
              <a:t>tuomaan</a:t>
            </a:r>
            <a:r>
              <a:rPr lang="en-US"/>
              <a:t> </a:t>
            </a:r>
            <a:r>
              <a:rPr lang="en-US" err="1"/>
              <a:t>keskusteluun</a:t>
            </a:r>
            <a:r>
              <a:rPr lang="en-US"/>
              <a:t> </a:t>
            </a:r>
            <a:r>
              <a:rPr lang="en-US" err="1"/>
              <a:t>omia</a:t>
            </a:r>
            <a:r>
              <a:rPr lang="en-US"/>
              <a:t> </a:t>
            </a:r>
            <a:r>
              <a:rPr lang="en-US" err="1"/>
              <a:t>näkökulmiaan</a:t>
            </a:r>
            <a:r>
              <a:rPr lang="en-US"/>
              <a:t>. Ota </a:t>
            </a:r>
            <a:r>
              <a:rPr lang="en-US" err="1"/>
              <a:t>kellosta</a:t>
            </a:r>
            <a:r>
              <a:rPr lang="en-US"/>
              <a:t> </a:t>
            </a:r>
            <a:r>
              <a:rPr lang="en-US" err="1"/>
              <a:t>aikaa</a:t>
            </a:r>
            <a:r>
              <a:rPr lang="en-US"/>
              <a:t> 3-5 </a:t>
            </a:r>
            <a:r>
              <a:rPr lang="en-US" err="1"/>
              <a:t>minuuttia</a:t>
            </a:r>
            <a:r>
              <a:rPr lang="en-US"/>
              <a:t> ja </a:t>
            </a:r>
            <a:r>
              <a:rPr lang="en-US" err="1"/>
              <a:t>kehota</a:t>
            </a:r>
            <a:r>
              <a:rPr lang="en-US"/>
              <a:t> </a:t>
            </a:r>
            <a:r>
              <a:rPr lang="en-US" err="1"/>
              <a:t>osallistujia</a:t>
            </a:r>
            <a:r>
              <a:rPr lang="en-US"/>
              <a:t> </a:t>
            </a:r>
            <a:r>
              <a:rPr lang="en-US" err="1"/>
              <a:t>tänä</a:t>
            </a:r>
            <a:r>
              <a:rPr lang="en-US"/>
              <a:t> </a:t>
            </a:r>
            <a:r>
              <a:rPr lang="en-US" err="1"/>
              <a:t>aikana</a:t>
            </a:r>
            <a:r>
              <a:rPr lang="en-US"/>
              <a:t> </a:t>
            </a:r>
            <a:r>
              <a:rPr lang="en-US" err="1"/>
              <a:t>pohtimaan</a:t>
            </a:r>
            <a:r>
              <a:rPr lang="en-US"/>
              <a:t> </a:t>
            </a:r>
            <a:r>
              <a:rPr lang="en-US" err="1"/>
              <a:t>itsenäisesti</a:t>
            </a:r>
            <a:r>
              <a:rPr lang="en-US"/>
              <a:t>, </a:t>
            </a: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tuloksissa</a:t>
            </a:r>
            <a:r>
              <a:rPr lang="en-US"/>
              <a:t> </a:t>
            </a:r>
            <a:r>
              <a:rPr lang="en-US" err="1"/>
              <a:t>kiinnostaa</a:t>
            </a:r>
            <a:r>
              <a:rPr lang="en-US"/>
              <a:t> ja </a:t>
            </a:r>
            <a:r>
              <a:rPr lang="en-US" err="1"/>
              <a:t>miksi</a:t>
            </a:r>
            <a:r>
              <a:rPr lang="en-US"/>
              <a:t>?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 i="1" err="1"/>
              <a:t>Nyt</a:t>
            </a:r>
            <a:r>
              <a:rPr lang="en-US" i="1"/>
              <a:t> </a:t>
            </a:r>
            <a:r>
              <a:rPr lang="en-US" i="1" err="1"/>
              <a:t>olemme</a:t>
            </a:r>
            <a:r>
              <a:rPr lang="en-US" i="1"/>
              <a:t> </a:t>
            </a:r>
            <a:r>
              <a:rPr lang="en-US" i="1" err="1"/>
              <a:t>tutustuneet</a:t>
            </a:r>
            <a:r>
              <a:rPr lang="en-US" i="1"/>
              <a:t> </a:t>
            </a:r>
            <a:r>
              <a:rPr lang="en-US" i="1" err="1"/>
              <a:t>valittuun</a:t>
            </a:r>
            <a:r>
              <a:rPr lang="en-US" i="1"/>
              <a:t> </a:t>
            </a:r>
            <a:r>
              <a:rPr lang="en-US" i="1" err="1"/>
              <a:t>aiheeseen</a:t>
            </a:r>
            <a:r>
              <a:rPr lang="en-US" i="1"/>
              <a:t>. </a:t>
            </a:r>
            <a:r>
              <a:rPr lang="en-US" i="1" err="1"/>
              <a:t>Pyytäisin</a:t>
            </a:r>
            <a:r>
              <a:rPr lang="en-US" i="1"/>
              <a:t> </a:t>
            </a:r>
            <a:r>
              <a:rPr lang="en-US" i="1" err="1"/>
              <a:t>teitä</a:t>
            </a:r>
            <a:r>
              <a:rPr lang="en-US" i="1"/>
              <a:t> </a:t>
            </a:r>
            <a:r>
              <a:rPr lang="en-US" i="1" err="1"/>
              <a:t>hetken</a:t>
            </a:r>
            <a:r>
              <a:rPr lang="en-US" i="1"/>
              <a:t> </a:t>
            </a:r>
            <a:r>
              <a:rPr lang="en-US" i="1" err="1"/>
              <a:t>pohtimaan</a:t>
            </a:r>
            <a:r>
              <a:rPr lang="en-US" i="1"/>
              <a:t> </a:t>
            </a:r>
            <a:r>
              <a:rPr lang="en-US" i="1" err="1"/>
              <a:t>itsenäisesti</a:t>
            </a:r>
            <a:r>
              <a:rPr lang="en-US" i="1"/>
              <a:t>, </a:t>
            </a:r>
            <a:r>
              <a:rPr lang="en-US" i="1" err="1"/>
              <a:t>mikä</a:t>
            </a:r>
            <a:r>
              <a:rPr lang="en-US" i="1"/>
              <a:t> </a:t>
            </a:r>
            <a:r>
              <a:rPr lang="en-US" i="1" err="1"/>
              <a:t>tuloksissa</a:t>
            </a:r>
            <a:r>
              <a:rPr lang="en-US" i="1"/>
              <a:t> </a:t>
            </a:r>
            <a:r>
              <a:rPr lang="en-US" i="1" err="1"/>
              <a:t>kiinnostaa</a:t>
            </a:r>
            <a:r>
              <a:rPr lang="en-US" i="1"/>
              <a:t> tai </a:t>
            </a:r>
            <a:r>
              <a:rPr lang="en-US" i="1" err="1"/>
              <a:t>pistää</a:t>
            </a:r>
            <a:r>
              <a:rPr lang="en-US" i="1"/>
              <a:t> </a:t>
            </a:r>
            <a:r>
              <a:rPr lang="en-US" i="1" err="1"/>
              <a:t>silmään</a:t>
            </a:r>
            <a:r>
              <a:rPr lang="en-US" i="1"/>
              <a:t> ja </a:t>
            </a:r>
            <a:r>
              <a:rPr lang="en-US" i="1" err="1"/>
              <a:t>miksi</a:t>
            </a:r>
            <a:r>
              <a:rPr lang="en-US" i="1"/>
              <a:t>. </a:t>
            </a:r>
            <a:r>
              <a:rPr lang="en-US" i="1" err="1"/>
              <a:t>Mistä</a:t>
            </a:r>
            <a:r>
              <a:rPr lang="en-US" i="1"/>
              <a:t> </a:t>
            </a:r>
            <a:r>
              <a:rPr lang="en-US" i="1" err="1"/>
              <a:t>haluaisitte</a:t>
            </a:r>
            <a:r>
              <a:rPr lang="en-US" i="1"/>
              <a:t> </a:t>
            </a:r>
            <a:r>
              <a:rPr lang="en-US" i="1" err="1"/>
              <a:t>keskustella</a:t>
            </a:r>
            <a:r>
              <a:rPr lang="en-US" i="1"/>
              <a:t> </a:t>
            </a:r>
            <a:r>
              <a:rPr lang="en-US" i="1" err="1"/>
              <a:t>muiden</a:t>
            </a:r>
            <a:r>
              <a:rPr lang="en-US" i="1"/>
              <a:t> </a:t>
            </a:r>
            <a:r>
              <a:rPr lang="en-US" i="1" err="1"/>
              <a:t>kanssa</a:t>
            </a:r>
            <a:r>
              <a:rPr lang="en-US" i="1"/>
              <a:t>?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Otan</a:t>
            </a:r>
            <a:r>
              <a:rPr lang="en-US" i="1"/>
              <a:t> </a:t>
            </a:r>
            <a:r>
              <a:rPr lang="en-US" i="1" err="1"/>
              <a:t>aikaa</a:t>
            </a:r>
            <a:r>
              <a:rPr lang="en-US" i="1"/>
              <a:t> 3 </a:t>
            </a:r>
            <a:r>
              <a:rPr lang="en-US" i="1" err="1"/>
              <a:t>minuuttia</a:t>
            </a:r>
            <a:r>
              <a:rPr lang="en-US" i="1"/>
              <a:t>, </a:t>
            </a:r>
            <a:r>
              <a:rPr lang="en-US" i="1" err="1"/>
              <a:t>jonka</a:t>
            </a:r>
            <a:r>
              <a:rPr lang="en-US" i="1"/>
              <a:t> </a:t>
            </a:r>
            <a:r>
              <a:rPr lang="en-US" i="1" err="1"/>
              <a:t>aikana</a:t>
            </a:r>
            <a:r>
              <a:rPr lang="en-US" i="1"/>
              <a:t> </a:t>
            </a:r>
            <a:r>
              <a:rPr lang="en-US" i="1" err="1"/>
              <a:t>voitte</a:t>
            </a:r>
            <a:r>
              <a:rPr lang="en-US" i="1"/>
              <a:t> </a:t>
            </a:r>
            <a:r>
              <a:rPr lang="en-US" i="1" err="1"/>
              <a:t>kirjata</a:t>
            </a:r>
            <a:r>
              <a:rPr lang="en-US" i="1"/>
              <a:t> </a:t>
            </a:r>
            <a:r>
              <a:rPr lang="en-US" i="1" err="1"/>
              <a:t>ylös</a:t>
            </a:r>
            <a:r>
              <a:rPr lang="en-US" i="1"/>
              <a:t> </a:t>
            </a:r>
            <a:r>
              <a:rPr lang="en-US" i="1" err="1"/>
              <a:t>omia</a:t>
            </a:r>
            <a:r>
              <a:rPr lang="en-US" i="1"/>
              <a:t> </a:t>
            </a:r>
            <a:r>
              <a:rPr lang="en-US" i="1" err="1"/>
              <a:t>ajatuksianne</a:t>
            </a:r>
            <a:r>
              <a:rPr lang="en-US" i="1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C883-A1CB-4349-9FFA-B3305868C69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90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Seuraavaksi</a:t>
            </a:r>
            <a:r>
              <a:rPr lang="en-US"/>
              <a:t> on </a:t>
            </a:r>
            <a:r>
              <a:rPr lang="en-US" err="1"/>
              <a:t>yhteisen</a:t>
            </a:r>
            <a:r>
              <a:rPr lang="en-US"/>
              <a:t> </a:t>
            </a:r>
            <a:r>
              <a:rPr lang="en-US" err="1"/>
              <a:t>keskustelun</a:t>
            </a:r>
            <a:r>
              <a:rPr lang="en-US"/>
              <a:t> </a:t>
            </a:r>
            <a:r>
              <a:rPr lang="en-US" err="1"/>
              <a:t>vuoro</a:t>
            </a:r>
            <a:r>
              <a:rPr lang="en-US"/>
              <a:t>. </a:t>
            </a:r>
            <a:r>
              <a:rPr lang="en-US" err="1"/>
              <a:t>Pyydä</a:t>
            </a:r>
            <a:r>
              <a:rPr lang="en-US"/>
              <a:t> </a:t>
            </a:r>
            <a:r>
              <a:rPr lang="en-US" err="1"/>
              <a:t>osallistujia</a:t>
            </a:r>
            <a:r>
              <a:rPr lang="en-US"/>
              <a:t> </a:t>
            </a:r>
            <a:r>
              <a:rPr lang="en-US" err="1"/>
              <a:t>kertomaan</a:t>
            </a:r>
            <a:r>
              <a:rPr lang="en-US"/>
              <a:t> </a:t>
            </a:r>
            <a:r>
              <a:rPr lang="en-US" err="1"/>
              <a:t>omista</a:t>
            </a:r>
            <a:r>
              <a:rPr lang="en-US"/>
              <a:t> </a:t>
            </a:r>
            <a:r>
              <a:rPr lang="en-US" err="1"/>
              <a:t>ajatuksistan</a:t>
            </a:r>
            <a:r>
              <a:rPr lang="en-US"/>
              <a:t>. </a:t>
            </a:r>
            <a:r>
              <a:rPr lang="en-US" err="1"/>
              <a:t>Dialla</a:t>
            </a:r>
            <a:r>
              <a:rPr lang="en-US"/>
              <a:t> on </a:t>
            </a:r>
            <a:r>
              <a:rPr lang="en-US" err="1"/>
              <a:t>apukysymyksiä</a:t>
            </a:r>
            <a:r>
              <a:rPr lang="en-US"/>
              <a:t>, </a:t>
            </a:r>
            <a:r>
              <a:rPr lang="en-US" err="1"/>
              <a:t>joiden</a:t>
            </a:r>
            <a:r>
              <a:rPr lang="en-US"/>
              <a:t> </a:t>
            </a:r>
            <a:r>
              <a:rPr lang="en-US" err="1"/>
              <a:t>avulla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herätellä</a:t>
            </a:r>
            <a:r>
              <a:rPr lang="en-US"/>
              <a:t> </a:t>
            </a:r>
            <a:r>
              <a:rPr lang="en-US" err="1"/>
              <a:t>keskustelua</a:t>
            </a:r>
            <a:r>
              <a:rPr lang="en-US"/>
              <a:t>. </a:t>
            </a:r>
            <a:r>
              <a:rPr lang="en-US" err="1"/>
              <a:t>Voitte</a:t>
            </a:r>
            <a:r>
              <a:rPr lang="en-US"/>
              <a:t> </a:t>
            </a:r>
            <a:r>
              <a:rPr lang="en-US" err="1"/>
              <a:t>jatkaa</a:t>
            </a:r>
            <a:r>
              <a:rPr lang="en-US"/>
              <a:t> </a:t>
            </a:r>
            <a:r>
              <a:rPr lang="en-US" err="1"/>
              <a:t>keskustelua</a:t>
            </a:r>
            <a:r>
              <a:rPr lang="en-US"/>
              <a:t> </a:t>
            </a:r>
            <a:r>
              <a:rPr lang="en-US" err="1"/>
              <a:t>aina</a:t>
            </a:r>
            <a:r>
              <a:rPr lang="en-US"/>
              <a:t> </a:t>
            </a:r>
            <a:r>
              <a:rPr lang="en-US" err="1"/>
              <a:t>siihen</a:t>
            </a:r>
            <a:r>
              <a:rPr lang="en-US"/>
              <a:t> </a:t>
            </a:r>
            <a:r>
              <a:rPr lang="en-US" err="1"/>
              <a:t>asti</a:t>
            </a:r>
            <a:r>
              <a:rPr lang="en-US"/>
              <a:t>, </a:t>
            </a:r>
            <a:r>
              <a:rPr lang="en-US" err="1"/>
              <a:t>kunnes</a:t>
            </a:r>
            <a:r>
              <a:rPr lang="en-US"/>
              <a:t> </a:t>
            </a:r>
            <a:r>
              <a:rPr lang="en-US" err="1"/>
              <a:t>aikaa</a:t>
            </a:r>
            <a:r>
              <a:rPr lang="en-US"/>
              <a:t> </a:t>
            </a:r>
            <a:r>
              <a:rPr lang="en-US" err="1"/>
              <a:t>jäljellä</a:t>
            </a:r>
            <a:r>
              <a:rPr lang="en-US"/>
              <a:t> on </a:t>
            </a:r>
            <a:r>
              <a:rPr lang="en-US" err="1"/>
              <a:t>noin</a:t>
            </a:r>
            <a:r>
              <a:rPr lang="en-US"/>
              <a:t> 15 </a:t>
            </a:r>
            <a:r>
              <a:rPr lang="en-US" err="1"/>
              <a:t>minuuttia</a:t>
            </a:r>
            <a:r>
              <a:rPr lang="en-US"/>
              <a:t>. </a:t>
            </a:r>
            <a:r>
              <a:rPr lang="en-US" err="1"/>
              <a:t>Pyri</a:t>
            </a:r>
            <a:r>
              <a:rPr lang="en-US"/>
              <a:t> </a:t>
            </a:r>
            <a:r>
              <a:rPr lang="en-US" err="1"/>
              <a:t>jakamaan</a:t>
            </a:r>
            <a:r>
              <a:rPr lang="en-US"/>
              <a:t> </a:t>
            </a:r>
            <a:r>
              <a:rPr lang="en-US" err="1"/>
              <a:t>puheenvuoroja</a:t>
            </a:r>
            <a:r>
              <a:rPr lang="en-US"/>
              <a:t> </a:t>
            </a:r>
            <a:r>
              <a:rPr lang="en-US" err="1"/>
              <a:t>tasaisesti</a:t>
            </a:r>
            <a:r>
              <a:rPr lang="en-US"/>
              <a:t> </a:t>
            </a:r>
            <a:r>
              <a:rPr lang="en-US" err="1"/>
              <a:t>kaikille</a:t>
            </a:r>
            <a:r>
              <a:rPr lang="en-US"/>
              <a:t> ja </a:t>
            </a:r>
            <a:r>
              <a:rPr lang="en-US" err="1"/>
              <a:t>kannusta</a:t>
            </a:r>
            <a:r>
              <a:rPr lang="en-US"/>
              <a:t> </a:t>
            </a:r>
            <a:r>
              <a:rPr lang="en-US" err="1"/>
              <a:t>ihmisiä</a:t>
            </a:r>
            <a:r>
              <a:rPr lang="en-US"/>
              <a:t> </a:t>
            </a:r>
            <a:r>
              <a:rPr lang="en-US" err="1"/>
              <a:t>kertomaan</a:t>
            </a:r>
            <a:r>
              <a:rPr lang="en-US"/>
              <a:t> </a:t>
            </a:r>
            <a:r>
              <a:rPr lang="en-US" err="1"/>
              <a:t>ajatuksistaan</a:t>
            </a:r>
            <a:r>
              <a:rPr lang="en-US"/>
              <a:t>.</a:t>
            </a:r>
          </a:p>
          <a:p>
            <a:endParaRPr lang="en-US"/>
          </a:p>
          <a:p>
            <a:pPr marL="171450" indent="-171450">
              <a:buFontTx/>
              <a:buChar char="-"/>
            </a:pPr>
            <a:r>
              <a:rPr lang="en-US" i="1" err="1"/>
              <a:t>Aloitetaan</a:t>
            </a:r>
            <a:r>
              <a:rPr lang="en-US" i="1"/>
              <a:t> </a:t>
            </a:r>
            <a:r>
              <a:rPr lang="en-US" i="1" err="1"/>
              <a:t>yhteinen</a:t>
            </a:r>
            <a:r>
              <a:rPr lang="en-US" i="1"/>
              <a:t> </a:t>
            </a:r>
            <a:r>
              <a:rPr lang="en-US" i="1" err="1"/>
              <a:t>keskustelu</a:t>
            </a:r>
            <a:r>
              <a:rPr lang="en-US" i="1"/>
              <a:t>! </a:t>
            </a:r>
          </a:p>
          <a:p>
            <a:pPr marL="171450" indent="-171450">
              <a:buFontTx/>
              <a:buChar char="-"/>
            </a:pPr>
            <a:r>
              <a:rPr lang="en-US" i="1" err="1"/>
              <a:t>Mikä</a:t>
            </a:r>
            <a:r>
              <a:rPr lang="en-US" i="1"/>
              <a:t> </a:t>
            </a:r>
            <a:r>
              <a:rPr lang="en-US" i="1" err="1"/>
              <a:t>tuloksissa</a:t>
            </a:r>
            <a:r>
              <a:rPr lang="en-US" i="1"/>
              <a:t> </a:t>
            </a:r>
            <a:r>
              <a:rPr lang="en-US" i="1" err="1"/>
              <a:t>kiinnostaa</a:t>
            </a:r>
            <a:r>
              <a:rPr lang="en-US" i="1"/>
              <a:t>? </a:t>
            </a:r>
            <a:r>
              <a:rPr lang="en-US" i="1" err="1"/>
              <a:t>Mikä</a:t>
            </a:r>
            <a:r>
              <a:rPr lang="en-US" i="1"/>
              <a:t> </a:t>
            </a:r>
            <a:r>
              <a:rPr lang="en-US" i="1" err="1"/>
              <a:t>ehkä</a:t>
            </a:r>
            <a:r>
              <a:rPr lang="en-US" i="1"/>
              <a:t> </a:t>
            </a:r>
            <a:r>
              <a:rPr lang="en-US" i="1" err="1"/>
              <a:t>yllättää</a:t>
            </a:r>
            <a:r>
              <a:rPr lang="en-US" i="1"/>
              <a:t>? </a:t>
            </a:r>
            <a:r>
              <a:rPr lang="en-US" i="1" err="1"/>
              <a:t>Mistä</a:t>
            </a:r>
            <a:r>
              <a:rPr lang="en-US" i="1"/>
              <a:t> </a:t>
            </a:r>
            <a:r>
              <a:rPr lang="en-US" i="1" err="1"/>
              <a:t>tulokset</a:t>
            </a:r>
            <a:r>
              <a:rPr lang="en-US" i="1"/>
              <a:t> </a:t>
            </a:r>
            <a:r>
              <a:rPr lang="en-US" i="1" err="1"/>
              <a:t>mielestänne</a:t>
            </a:r>
            <a:r>
              <a:rPr lang="en-US" i="1"/>
              <a:t> </a:t>
            </a:r>
            <a:r>
              <a:rPr lang="en-US" i="1" err="1"/>
              <a:t>kertovat</a:t>
            </a:r>
            <a:r>
              <a:rPr lang="en-US" i="1"/>
              <a:t> ja </a:t>
            </a:r>
            <a:r>
              <a:rPr lang="en-US" i="1" err="1"/>
              <a:t>millaisia</a:t>
            </a:r>
            <a:r>
              <a:rPr lang="en-US" i="1"/>
              <a:t> </a:t>
            </a:r>
            <a:r>
              <a:rPr lang="en-US" i="1" err="1"/>
              <a:t>kysymyksiä</a:t>
            </a:r>
            <a:r>
              <a:rPr lang="en-US" i="1"/>
              <a:t> ne </a:t>
            </a:r>
            <a:r>
              <a:rPr lang="en-US" i="1" err="1"/>
              <a:t>herättävät</a:t>
            </a:r>
            <a:r>
              <a:rPr lang="en-US" i="1"/>
              <a:t>?</a:t>
            </a:r>
            <a:endParaRPr lang="LID4096" i="1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36A07-9C51-40D5-9EDD-0D75448F2C9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4828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885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1851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384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517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49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20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784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338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17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309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6044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568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460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672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970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8179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5743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56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080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0768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0769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503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4159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0724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786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8652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3797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5150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93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91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611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06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282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586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4A249ED0-25F4-76B0-1C2A-5B36E17BC9E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64950" y="63500"/>
            <a:ext cx="4953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Sisäinen</a:t>
            </a:r>
          </a:p>
        </p:txBody>
      </p:sp>
    </p:spTree>
    <p:extLst>
      <p:ext uri="{BB962C8B-B14F-4D97-AF65-F5344CB8AC3E}">
        <p14:creationId xmlns:p14="http://schemas.microsoft.com/office/powerpoint/2010/main" val="316743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689ECC7D-6363-1450-5E66-E39AA39E57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64950" y="63500"/>
            <a:ext cx="4953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Sisäinen</a:t>
            </a:r>
          </a:p>
        </p:txBody>
      </p:sp>
    </p:spTree>
    <p:extLst>
      <p:ext uri="{BB962C8B-B14F-4D97-AF65-F5344CB8AC3E}">
        <p14:creationId xmlns:p14="http://schemas.microsoft.com/office/powerpoint/2010/main" val="19030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itrafund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www.sitra.fi/" TargetMode="External"/><Relationship Id="rId7" Type="http://schemas.openxmlformats.org/officeDocument/2006/relationships/image" Target="../media/image8.tiff"/><Relationship Id="rId12" Type="http://schemas.openxmlformats.org/officeDocument/2006/relationships/hyperlink" Target="https://www.linkedin.com/company/sitr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facebook.com/SitraFund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s://www.youtube.com/user/sitrafund" TargetMode="External"/><Relationship Id="rId4" Type="http://schemas.openxmlformats.org/officeDocument/2006/relationships/hyperlink" Target="https://twitter.com/SitraFund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tapahtumat/tulevaisuusbarometri-2025-kulkevatko-suomalaiset-kohti-tulevaa-yhdessa-vai-erillaa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tra.fi/wp/wp-content/uploads/2025/03/tulevaisuusbarometri_2025_pirkanmaa.pdf" TargetMode="External"/><Relationship Id="rId13" Type="http://schemas.openxmlformats.org/officeDocument/2006/relationships/hyperlink" Target="https://www.sitra.fi/wp/wp-content/uploads/2025/03/tulevaisuusbarometri_2025_pohjois-savo.pdf" TargetMode="External"/><Relationship Id="rId18" Type="http://schemas.openxmlformats.org/officeDocument/2006/relationships/hyperlink" Target="https://www.sitra.fi/wp/wp-content/uploads/2025/03/tulevaisuusbarometri_2025_keski-pohjanmaa.pdf" TargetMode="External"/><Relationship Id="rId3" Type="http://schemas.openxmlformats.org/officeDocument/2006/relationships/hyperlink" Target="https://www.sitra.fi/wp/wp-content/uploads/2025/03/tulevaisuusbarometri_2025_uusimaa-1.pdf" TargetMode="External"/><Relationship Id="rId21" Type="http://schemas.openxmlformats.org/officeDocument/2006/relationships/hyperlink" Target="https://www.sitra.fi/wp/wp-content/uploads/2025/03/tulevaisuusbarometri_2025_lappi.pdf" TargetMode="External"/><Relationship Id="rId7" Type="http://schemas.openxmlformats.org/officeDocument/2006/relationships/hyperlink" Target="https://www.sitra.fi/wp/wp-content/uploads/2025/03/tulevaisuusbarometri_2025_kanta-hame.pdf" TargetMode="External"/><Relationship Id="rId12" Type="http://schemas.openxmlformats.org/officeDocument/2006/relationships/hyperlink" Target="https://www.sitra.fi/wp/wp-content/uploads/2025/03/tulevaisuusbarometri_2025_etela-savo.pdf" TargetMode="External"/><Relationship Id="rId17" Type="http://schemas.openxmlformats.org/officeDocument/2006/relationships/hyperlink" Target="https://www.sitra.fi/wp/wp-content/uploads/2025/03/tulevaisuusbarometri_2025_pohjanmaa.pdf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sitra.fi/wp/wp-content/uploads/2025/03/tulevaisuusbarometri_2025_etela-pohjanmaa.pdf" TargetMode="External"/><Relationship Id="rId20" Type="http://schemas.openxmlformats.org/officeDocument/2006/relationships/hyperlink" Target="https://www.sitra.fi/wp/wp-content/uploads/2025/03/tulevaisuusbarometri_2025_kainuu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itra.fi/wp/wp-content/uploads/2025/03/tulevaisuusbarometri_2025_satakunta.pdf" TargetMode="External"/><Relationship Id="rId11" Type="http://schemas.openxmlformats.org/officeDocument/2006/relationships/hyperlink" Target="https://www.sitra.fi/wp/wp-content/uploads/2025/03/tulevaisuusbarometri_2025_etela-karjala.pdf" TargetMode="External"/><Relationship Id="rId5" Type="http://schemas.openxmlformats.org/officeDocument/2006/relationships/hyperlink" Target="https://www.sitra.fi/wp/wp-content/uploads/2025/03/tulevaisuusbarometri_2025_varsinais-suomi.pdf" TargetMode="External"/><Relationship Id="rId15" Type="http://schemas.openxmlformats.org/officeDocument/2006/relationships/hyperlink" Target="https://www.sitra.fi/wp/wp-content/uploads/2025/03/tulevaisuusbarometri_2025_keski-suomi.pdf" TargetMode="External"/><Relationship Id="rId10" Type="http://schemas.openxmlformats.org/officeDocument/2006/relationships/hyperlink" Target="https://www.sitra.fi/wp/wp-content/uploads/2025/03/tulevaisuusbarometri_2025_kymenlaakso.pdf" TargetMode="External"/><Relationship Id="rId19" Type="http://schemas.openxmlformats.org/officeDocument/2006/relationships/hyperlink" Target="https://www.sitra.fi/wp/wp-content/uploads/2025/03/tulevaisuusbarometri_2025_pohjois-pohjanmaa.pdf" TargetMode="External"/><Relationship Id="rId4" Type="http://schemas.openxmlformats.org/officeDocument/2006/relationships/hyperlink" Target="https://www.sitra.fi/wp/wp-content/uploads/2025/03/tulevaisuusbarometri_2025_uusimaa.pdf" TargetMode="External"/><Relationship Id="rId9" Type="http://schemas.openxmlformats.org/officeDocument/2006/relationships/hyperlink" Target="https://www.sitra.fi/wp/wp-content/uploads/2025/03/tulevaisuusbarometri_2025_paijat-hame.pdf" TargetMode="External"/><Relationship Id="rId14" Type="http://schemas.openxmlformats.org/officeDocument/2006/relationships/hyperlink" Target="https://www.sitra.fi/wp/wp-content/uploads/2025/03/tulevaisuusbarometri_2025_pohjois-karjala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734DFA9-935A-9AE9-4071-526F5ED1D807}"/>
              </a:ext>
            </a:extLst>
          </p:cNvPr>
          <p:cNvSpPr txBox="1"/>
          <p:nvPr/>
        </p:nvSpPr>
        <p:spPr>
          <a:xfrm>
            <a:off x="1054211" y="2309291"/>
            <a:ext cx="10632654" cy="123110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Tulevaisuusbarometri 2025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– ohjeet kisakatsomon järjestämiseen</a:t>
            </a:r>
          </a:p>
        </p:txBody>
      </p:sp>
    </p:spTree>
    <p:extLst>
      <p:ext uri="{BB962C8B-B14F-4D97-AF65-F5344CB8AC3E}">
        <p14:creationId xmlns:p14="http://schemas.microsoft.com/office/powerpoint/2010/main" val="217514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4A0E8-7D8A-E584-FD3F-9FF73488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FA3221-ADEA-DD5D-D29F-E422E713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430" y="548680"/>
            <a:ext cx="10080624" cy="1152128"/>
          </a:xfrm>
        </p:spPr>
        <p:txBody>
          <a:bodyPr/>
          <a:lstStyle/>
          <a:p>
            <a:r>
              <a:rPr lang="en-US" err="1"/>
              <a:t>Yhteenveto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86B045-BF9A-020D-B17B-10012AA100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err="1"/>
              <a:t>Summatkaa</a:t>
            </a:r>
            <a:r>
              <a:rPr lang="en-US" sz="2400"/>
              <a:t> </a:t>
            </a:r>
            <a:r>
              <a:rPr lang="en-US" sz="2400" err="1"/>
              <a:t>lopuksi</a:t>
            </a:r>
            <a:r>
              <a:rPr lang="en-US" sz="2400"/>
              <a:t> </a:t>
            </a:r>
            <a:r>
              <a:rPr lang="en-US" sz="2400" err="1"/>
              <a:t>keskustelun</a:t>
            </a:r>
            <a:r>
              <a:rPr lang="en-US" sz="2400"/>
              <a:t> </a:t>
            </a:r>
            <a:r>
              <a:rPr lang="en-US" sz="2400" err="1"/>
              <a:t>keskeisimmät</a:t>
            </a:r>
            <a:r>
              <a:rPr lang="en-US" sz="2400"/>
              <a:t> </a:t>
            </a:r>
            <a:r>
              <a:rPr lang="en-US" sz="2400" err="1"/>
              <a:t>havainnot</a:t>
            </a:r>
            <a:r>
              <a:rPr lang="en-US" sz="240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err="1"/>
              <a:t>Mitä</a:t>
            </a:r>
            <a:r>
              <a:rPr lang="en-US" sz="2400"/>
              <a:t> </a:t>
            </a:r>
            <a:r>
              <a:rPr lang="en-US" sz="2400" err="1"/>
              <a:t>sellaista</a:t>
            </a:r>
            <a:r>
              <a:rPr lang="en-US" sz="2400"/>
              <a:t> </a:t>
            </a:r>
            <a:r>
              <a:rPr lang="en-US" sz="2400" err="1"/>
              <a:t>keskustelussa</a:t>
            </a:r>
            <a:r>
              <a:rPr lang="en-US" sz="2400"/>
              <a:t> </a:t>
            </a:r>
            <a:r>
              <a:rPr lang="en-US" sz="2400" err="1"/>
              <a:t>nousi</a:t>
            </a:r>
            <a:r>
              <a:rPr lang="en-US" sz="2400"/>
              <a:t> </a:t>
            </a:r>
            <a:r>
              <a:rPr lang="en-US" sz="2400" err="1"/>
              <a:t>esille</a:t>
            </a:r>
            <a:r>
              <a:rPr lang="en-US" sz="2400"/>
              <a:t>, </a:t>
            </a:r>
            <a:r>
              <a:rPr lang="en-US" sz="2400" err="1"/>
              <a:t>joka</a:t>
            </a:r>
            <a:r>
              <a:rPr lang="en-US" sz="2400"/>
              <a:t> </a:t>
            </a:r>
            <a:r>
              <a:rPr lang="en-US" sz="2400" err="1"/>
              <a:t>tuntuu</a:t>
            </a:r>
            <a:r>
              <a:rPr lang="en-US" sz="2400"/>
              <a:t> </a:t>
            </a:r>
            <a:r>
              <a:rPr lang="en-US" sz="2400" err="1"/>
              <a:t>tärkeältä</a:t>
            </a:r>
            <a:r>
              <a:rPr lang="en-US" sz="2400"/>
              <a:t>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err="1"/>
              <a:t>Mitä</a:t>
            </a:r>
            <a:r>
              <a:rPr lang="en-US" sz="2400"/>
              <a:t> </a:t>
            </a:r>
            <a:r>
              <a:rPr lang="en-US" sz="2400" err="1"/>
              <a:t>otamme</a:t>
            </a:r>
            <a:r>
              <a:rPr lang="en-US" sz="2400"/>
              <a:t> </a:t>
            </a:r>
            <a:r>
              <a:rPr lang="en-US" sz="2400" err="1"/>
              <a:t>mukaan</a:t>
            </a:r>
            <a:r>
              <a:rPr lang="en-US" sz="2400"/>
              <a:t> </a:t>
            </a:r>
            <a:r>
              <a:rPr lang="en-US" sz="2400" err="1"/>
              <a:t>omaan</a:t>
            </a:r>
            <a:r>
              <a:rPr lang="en-US" sz="2400"/>
              <a:t> </a:t>
            </a:r>
            <a:r>
              <a:rPr lang="en-US" sz="2400" err="1"/>
              <a:t>työhömme</a:t>
            </a:r>
            <a:r>
              <a:rPr lang="en-US" sz="2400"/>
              <a:t> / </a:t>
            </a:r>
            <a:r>
              <a:rPr lang="en-US" sz="2400" err="1"/>
              <a:t>toimintaamme</a:t>
            </a:r>
            <a:r>
              <a:rPr lang="en-US" sz="240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A0977D-E8BD-2FC5-2318-972A7E0E23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10</a:t>
            </a:fld>
            <a:endParaRPr lang="LID4096"/>
          </a:p>
        </p:txBody>
      </p:sp>
      <p:sp>
        <p:nvSpPr>
          <p:cNvPr id="5" name="Ellipsi 30">
            <a:extLst>
              <a:ext uri="{FF2B5EF4-FFF2-40B4-BE49-F238E27FC236}">
                <a16:creationId xmlns:a16="http://schemas.microsoft.com/office/drawing/2014/main" id="{E7ED6917-2498-F8E0-6B85-F504839951BD}"/>
              </a:ext>
            </a:extLst>
          </p:cNvPr>
          <p:cNvSpPr/>
          <p:nvPr/>
        </p:nvSpPr>
        <p:spPr>
          <a:xfrm>
            <a:off x="335872" y="485227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Arial Black"/>
              </a:rPr>
              <a:t>4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7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18E30-80D3-C62C-AC28-E201C912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847E5D-ADBA-AE21-4356-F3F3C9B09E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139A95-93D4-23F6-0BD8-C7D46FA3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226667"/>
            <a:ext cx="6370157" cy="66313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4D90F06-1329-D6EA-01C6-03DFE4A15CBC}"/>
              </a:ext>
            </a:extLst>
          </p:cNvPr>
          <p:cNvSpPr txBox="1"/>
          <p:nvPr/>
        </p:nvSpPr>
        <p:spPr>
          <a:xfrm>
            <a:off x="7309719" y="1143270"/>
            <a:ext cx="37057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Kiitos!</a:t>
            </a:r>
            <a:endParaRPr kumimoji="0" lang="LID4096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FB23904-796B-E1A1-807A-6F9606E36416}"/>
              </a:ext>
            </a:extLst>
          </p:cNvPr>
          <p:cNvCxnSpPr>
            <a:cxnSpLocks/>
          </p:cNvCxnSpPr>
          <p:nvPr/>
        </p:nvCxnSpPr>
        <p:spPr>
          <a:xfrm flipV="1">
            <a:off x="5604467" y="1574157"/>
            <a:ext cx="1048727" cy="291347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97620CDF-7571-6A55-C82E-1569311876ED}"/>
              </a:ext>
            </a:extLst>
          </p:cNvPr>
          <p:cNvSpPr txBox="1"/>
          <p:nvPr/>
        </p:nvSpPr>
        <p:spPr>
          <a:xfrm>
            <a:off x="7626374" y="2219465"/>
            <a:ext cx="404826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800"/>
              <a:t>Jaa oma ajatuksesi somessa aihetunnisteella: </a:t>
            </a:r>
            <a:r>
              <a:rPr lang="fi-FI" sz="2800" i="1"/>
              <a:t>#tulevaisuusbarometri</a:t>
            </a:r>
            <a:endParaRPr lang="fi-FI" sz="2800" b="0" i="1">
              <a:latin typeface="+mn-lt"/>
            </a:endParaRP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0477A6AE-122C-51E0-AD3E-5E0E4F9F168E}"/>
              </a:ext>
            </a:extLst>
          </p:cNvPr>
          <p:cNvCxnSpPr>
            <a:cxnSpLocks/>
          </p:cNvCxnSpPr>
          <p:nvPr/>
        </p:nvCxnSpPr>
        <p:spPr>
          <a:xfrm>
            <a:off x="6132979" y="2253431"/>
            <a:ext cx="1040430" cy="18496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82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tra.fi" descr="Verkkosivumme löydät osoitteesta www.sitra.fi">
            <a:extLst>
              <a:ext uri="{FF2B5EF4-FFF2-40B4-BE49-F238E27FC236}">
                <a16:creationId xmlns:a16="http://schemas.microsoft.com/office/drawing/2014/main" id="{59BB03DB-B5D5-42D5-8D26-FE1073A733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96770" y="6308730"/>
            <a:ext cx="824265" cy="4438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3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Arial Black" charset="0"/>
                <a:cs typeface="Arial Black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sitra.fi</a:t>
            </a: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Arial Black" charset="0"/>
              <a:cs typeface="Arial Black" charset="0"/>
            </a:endParaRPr>
          </a:p>
        </p:txBody>
      </p:sp>
      <p:grpSp>
        <p:nvGrpSpPr>
          <p:cNvPr id="14" name="Ryhmä 13" descr="Voit seurata Sitraa somekanavavissa kuten X:ssä, Facebookissa, Instagramissa, Linkedinissä ja YouTubessa. Löydät meidät some-kanavista nimellä @sitrafund">
            <a:extLst>
              <a:ext uri="{FF2B5EF4-FFF2-40B4-BE49-F238E27FC236}">
                <a16:creationId xmlns:a16="http://schemas.microsoft.com/office/drawing/2014/main" id="{F17755C6-7EED-E1B7-43E8-55DF4FE1A3FE}"/>
              </a:ext>
            </a:extLst>
          </p:cNvPr>
          <p:cNvGrpSpPr/>
          <p:nvPr/>
        </p:nvGrpSpPr>
        <p:grpSpPr>
          <a:xfrm>
            <a:off x="72803" y="7487"/>
            <a:ext cx="2229981" cy="443905"/>
            <a:chOff x="72803" y="7487"/>
            <a:chExt cx="2229981" cy="443905"/>
          </a:xfrm>
        </p:grpSpPr>
        <p:grpSp>
          <p:nvGrpSpPr>
            <p:cNvPr id="9" name="Sitran-somekanavat" descr="Voit seurata Sitraa somekanavavissa kuten X:ssä, Facebookissa, Instagramissa, Linkedinissä ja YouTubessa. Löydät meidät some-kanavista nimellä @sitrafund">
              <a:extLst>
                <a:ext uri="{FF2B5EF4-FFF2-40B4-BE49-F238E27FC236}">
                  <a16:creationId xmlns:a16="http://schemas.microsoft.com/office/drawing/2014/main" id="{1D18B13A-58CA-99F6-8AF3-00FA52684CC6}"/>
                </a:ext>
              </a:extLst>
            </p:cNvPr>
            <p:cNvGrpSpPr/>
            <p:nvPr/>
          </p:nvGrpSpPr>
          <p:grpSpPr>
            <a:xfrm>
              <a:off x="72803" y="7487"/>
              <a:ext cx="2039581" cy="443905"/>
              <a:chOff x="72803" y="7487"/>
              <a:chExt cx="2039581" cy="443905"/>
            </a:xfrm>
          </p:grpSpPr>
          <p:sp>
            <p:nvSpPr>
              <p:cNvPr id="8" name="@Sitrafund">
                <a:extLst>
                  <a:ext uri="{FF2B5EF4-FFF2-40B4-BE49-F238E27FC236}">
                    <a16:creationId xmlns:a16="http://schemas.microsoft.com/office/drawing/2014/main" id="{9F1EE541-D2D8-4592-B035-EA4187E4CA2A}"/>
                  </a:ext>
                </a:extLst>
              </p:cNvPr>
              <p:cNvSpPr/>
              <p:nvPr/>
            </p:nvSpPr>
            <p:spPr>
              <a:xfrm>
                <a:off x="72803" y="7487"/>
                <a:ext cx="1293943" cy="443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33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@</a:t>
                </a:r>
                <a:r>
                  <a:rPr kumimoji="0" lang="en-US" sz="1733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Arial Black" charset="0"/>
                    <a:cs typeface="Arial Black" charset="0"/>
                  </a:rPr>
                  <a:t>sitrafund</a:t>
                </a:r>
                <a:endParaRPr kumimoji="0" lang="en-US" sz="17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Arial Black" charset="0"/>
                  <a:cs typeface="Arial Black" charset="0"/>
                </a:endParaRPr>
              </a:p>
            </p:txBody>
          </p:sp>
          <p:pic>
            <p:nvPicPr>
              <p:cNvPr id="7" name="X">
                <a:hlinkClick r:id="rId4"/>
                <a:extLst>
                  <a:ext uri="{FF2B5EF4-FFF2-40B4-BE49-F238E27FC236}">
                    <a16:creationId xmlns:a16="http://schemas.microsoft.com/office/drawing/2014/main" id="{BAD5B737-494B-94EF-FB36-B07CAFB25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119" y="199600"/>
                <a:ext cx="144470" cy="147600"/>
              </a:xfrm>
              <a:prstGeom prst="rect">
                <a:avLst/>
              </a:prstGeom>
            </p:spPr>
          </p:pic>
          <p:pic>
            <p:nvPicPr>
              <p:cNvPr id="10" name="Facebook">
                <a:hlinkClick r:id="rId6"/>
                <a:extLst>
                  <a:ext uri="{FF2B5EF4-FFF2-40B4-BE49-F238E27FC236}">
                    <a16:creationId xmlns:a16="http://schemas.microsoft.com/office/drawing/2014/main" id="{38EFD83F-C915-469F-9BC9-C6DD9736E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8795" y="198999"/>
                <a:ext cx="148800" cy="148802"/>
              </a:xfrm>
              <a:prstGeom prst="rect">
                <a:avLst/>
              </a:prstGeom>
            </p:spPr>
          </p:pic>
          <p:pic>
            <p:nvPicPr>
              <p:cNvPr id="11" name="Instagram">
                <a:hlinkClick r:id="rId8"/>
                <a:extLst>
                  <a:ext uri="{FF2B5EF4-FFF2-40B4-BE49-F238E27FC236}">
                    <a16:creationId xmlns:a16="http://schemas.microsoft.com/office/drawing/2014/main" id="{FB922BCF-5244-4131-A8FE-B3A6D07486CE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394" y="198999"/>
                <a:ext cx="1488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YouTube">
                <a:hlinkClick r:id="rId10"/>
                <a:extLst>
                  <a:ext uri="{FF2B5EF4-FFF2-40B4-BE49-F238E27FC236}">
                    <a16:creationId xmlns:a16="http://schemas.microsoft.com/office/drawing/2014/main" id="{AFA4B87A-683E-49DD-991C-53DA14DD801D}"/>
                  </a:ext>
                </a:extLst>
              </p:cNvPr>
              <p:cNvPicPr preferRelativeResize="0"/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6784" y="198999"/>
                <a:ext cx="225600" cy="148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Kuva 15">
              <a:hlinkClick r:id="rId12"/>
              <a:extLst>
                <a:ext uri="{FF2B5EF4-FFF2-40B4-BE49-F238E27FC236}">
                  <a16:creationId xmlns:a16="http://schemas.microsoft.com/office/drawing/2014/main" id="{DB2158CF-E62F-E7C1-A29C-DAC7AFD7FF10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104" y="198999"/>
              <a:ext cx="163680" cy="148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Kuva 16" descr="Kuva, joka sisältää kohteen teksti, kuu, pallo, ympyrä&#10;&#10;Kuvaus luotu automaattisesti">
            <a:extLst>
              <a:ext uri="{FF2B5EF4-FFF2-40B4-BE49-F238E27FC236}">
                <a16:creationId xmlns:a16="http://schemas.microsoft.com/office/drawing/2014/main" id="{A99997CB-4BF0-07CF-8C20-3BD675AE89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695F0-2A67-ABE6-3FF1-9CE86AC0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536761"/>
            <a:ext cx="10080624" cy="1152128"/>
          </a:xfrm>
        </p:spPr>
        <p:txBody>
          <a:bodyPr/>
          <a:lstStyle/>
          <a:p>
            <a:r>
              <a:rPr lang="en-US" err="1"/>
              <a:t>Käytännön</a:t>
            </a:r>
            <a:r>
              <a:rPr lang="en-US"/>
              <a:t> </a:t>
            </a:r>
            <a:r>
              <a:rPr lang="en-US" err="1"/>
              <a:t>ohjeita</a:t>
            </a:r>
            <a:endParaRPr lang="LID4096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39C0B6-9641-AEF3-EAC9-5C985FADB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7" y="1280999"/>
            <a:ext cx="10326544" cy="4439840"/>
          </a:xfrm>
        </p:spPr>
        <p:txBody>
          <a:bodyPr lIns="91440" tIns="45720" rIns="91440" bIns="45720" anchor="t"/>
          <a:lstStyle/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30" err="1">
                <a:latin typeface="+mn-lt"/>
                <a:ea typeface="Calibri"/>
                <a:cs typeface="Times New Roman"/>
              </a:rPr>
              <a:t>Julkaisemme</a:t>
            </a:r>
            <a:r>
              <a:rPr lang="en-US" sz="2130">
                <a:latin typeface="+mn-lt"/>
                <a:ea typeface="Calibri"/>
                <a:cs typeface="Times New Roman"/>
              </a:rPr>
              <a:t> Sitran </a:t>
            </a:r>
            <a:r>
              <a:rPr lang="en-US" sz="2130" err="1">
                <a:latin typeface="+mn-lt"/>
                <a:ea typeface="Calibri"/>
                <a:cs typeface="Times New Roman"/>
              </a:rPr>
              <a:t>Tulevaisuusbarometrin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b="1" err="1">
                <a:latin typeface="+mn-lt"/>
                <a:ea typeface="Calibri"/>
                <a:cs typeface="Times New Roman"/>
              </a:rPr>
              <a:t>torstaina</a:t>
            </a:r>
            <a:r>
              <a:rPr lang="en-US" sz="2130" b="1">
                <a:latin typeface="+mn-lt"/>
                <a:ea typeface="Calibri"/>
                <a:cs typeface="Times New Roman"/>
              </a:rPr>
              <a:t> 13.3.2025</a:t>
            </a:r>
            <a:r>
              <a:rPr lang="en-US" sz="2130">
                <a:latin typeface="+mn-lt"/>
                <a:ea typeface="Calibri"/>
                <a:cs typeface="Times New Roman"/>
              </a:rPr>
              <a:t>. </a:t>
            </a:r>
            <a:r>
              <a:rPr lang="en-US" sz="2130" err="1">
                <a:latin typeface="+mn-lt"/>
                <a:ea typeface="Calibri"/>
                <a:cs typeface="Times New Roman"/>
              </a:rPr>
              <a:t>Järjestämme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klo</a:t>
            </a:r>
            <a:r>
              <a:rPr lang="en-US" sz="2130">
                <a:latin typeface="+mn-lt"/>
                <a:ea typeface="Calibri"/>
                <a:cs typeface="Times New Roman"/>
              </a:rPr>
              <a:t> 13-14 </a:t>
            </a:r>
            <a:r>
              <a:rPr lang="en-US" sz="2130" err="1">
                <a:latin typeface="+mn-lt"/>
                <a:ea typeface="Calibri"/>
                <a:cs typeface="Times New Roman"/>
              </a:rPr>
              <a:t>verkkolähetyksen</a:t>
            </a:r>
            <a:r>
              <a:rPr lang="en-US" sz="2130">
                <a:latin typeface="+mn-lt"/>
                <a:ea typeface="Calibri"/>
                <a:cs typeface="Times New Roman"/>
              </a:rPr>
              <a:t>, </a:t>
            </a:r>
            <a:r>
              <a:rPr lang="en-US" sz="2130" err="1">
                <a:latin typeface="+mn-lt"/>
                <a:ea typeface="Calibri"/>
                <a:cs typeface="Times New Roman"/>
              </a:rPr>
              <a:t>jossa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pureudumme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kyselyn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keskeisiin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tuloksiin</a:t>
            </a:r>
            <a:r>
              <a:rPr lang="en-US" sz="2130">
                <a:latin typeface="+mn-lt"/>
                <a:ea typeface="Calibri"/>
                <a:cs typeface="Times New Roman"/>
              </a:rPr>
              <a:t>. 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130">
              <a:latin typeface="+mn-lt"/>
              <a:ea typeface="Calibri"/>
              <a:cs typeface="Times New Roman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00" err="1">
                <a:latin typeface="+mn-lt"/>
                <a:ea typeface="Calibri"/>
                <a:cs typeface="Times New Roman"/>
              </a:rPr>
              <a:t>Kutsu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ihmiset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seuraamaan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kanssasi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verkkolähetystä</a:t>
            </a:r>
            <a:r>
              <a:rPr lang="en-US" sz="2100">
                <a:latin typeface="+mn-lt"/>
                <a:ea typeface="Calibri"/>
                <a:cs typeface="Times New Roman"/>
              </a:rPr>
              <a:t> ja </a:t>
            </a:r>
            <a:r>
              <a:rPr lang="en-US" sz="2100" err="1">
                <a:latin typeface="+mn-lt"/>
                <a:ea typeface="Calibri"/>
                <a:cs typeface="Times New Roman"/>
              </a:rPr>
              <a:t>keskustelemaan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sen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jälkeen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Tulevaisuusbarometrin</a:t>
            </a:r>
            <a:r>
              <a:rPr lang="en-US" sz="2100">
                <a:latin typeface="+mn-lt"/>
                <a:ea typeface="Calibri"/>
                <a:cs typeface="Times New Roman"/>
              </a:rPr>
              <a:t> </a:t>
            </a:r>
            <a:r>
              <a:rPr lang="en-US" sz="2100" err="1">
                <a:latin typeface="+mn-lt"/>
                <a:ea typeface="Calibri"/>
                <a:cs typeface="Times New Roman"/>
              </a:rPr>
              <a:t>tuloksista</a:t>
            </a:r>
            <a:r>
              <a:rPr lang="en-US" sz="2100">
                <a:latin typeface="+mn-lt"/>
                <a:ea typeface="Calibri"/>
                <a:cs typeface="Times New Roman"/>
              </a:rPr>
              <a:t> kisakatsomoon! 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130">
              <a:latin typeface="+mn-lt"/>
              <a:ea typeface="Calibri"/>
              <a:cs typeface="Times New Roman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30">
                <a:latin typeface="+mn-lt"/>
                <a:ea typeface="Calibri"/>
                <a:cs typeface="Times New Roman"/>
              </a:rPr>
              <a:t>Voit </a:t>
            </a:r>
            <a:r>
              <a:rPr lang="en-US" sz="2130" err="1">
                <a:latin typeface="+mn-lt"/>
                <a:ea typeface="Calibri"/>
                <a:cs typeface="Times New Roman"/>
              </a:rPr>
              <a:t>hyödyntää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esitysmateriaalia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kisakatsomon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fasilitoinnissa</a:t>
            </a:r>
            <a:r>
              <a:rPr lang="en-US" sz="2130">
                <a:latin typeface="+mn-lt"/>
                <a:ea typeface="Calibri"/>
                <a:cs typeface="Times New Roman"/>
              </a:rPr>
              <a:t>. Voit </a:t>
            </a:r>
            <a:r>
              <a:rPr lang="en-US" sz="2130" err="1">
                <a:latin typeface="+mn-lt"/>
                <a:ea typeface="Calibri"/>
                <a:cs typeface="Times New Roman"/>
              </a:rPr>
              <a:t>myös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muokata</a:t>
            </a:r>
            <a:r>
              <a:rPr lang="en-US" sz="2130">
                <a:latin typeface="+mn-lt"/>
                <a:ea typeface="Calibri"/>
                <a:cs typeface="Times New Roman"/>
              </a:rPr>
              <a:t> ja </a:t>
            </a:r>
            <a:r>
              <a:rPr lang="en-US" sz="2130" err="1">
                <a:latin typeface="+mn-lt"/>
                <a:ea typeface="Calibri"/>
                <a:cs typeface="Times New Roman"/>
              </a:rPr>
              <a:t>soveltaa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sitä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omiin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tarpeisiisi</a:t>
            </a:r>
            <a:r>
              <a:rPr lang="en-US" sz="2130">
                <a:latin typeface="+mn-lt"/>
                <a:ea typeface="Calibri"/>
                <a:cs typeface="Times New Roman"/>
              </a:rPr>
              <a:t>. </a:t>
            </a:r>
            <a:r>
              <a:rPr lang="en-US" sz="2130" err="1">
                <a:latin typeface="+mn-lt"/>
                <a:ea typeface="Calibri"/>
                <a:cs typeface="Times New Roman"/>
              </a:rPr>
              <a:t>Diojen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muistiinpano-osiossa</a:t>
            </a:r>
            <a:r>
              <a:rPr lang="en-US" sz="2130">
                <a:latin typeface="+mn-lt"/>
                <a:ea typeface="Calibri"/>
                <a:cs typeface="Times New Roman"/>
              </a:rPr>
              <a:t> on </a:t>
            </a:r>
            <a:r>
              <a:rPr lang="en-US" sz="2130" err="1">
                <a:latin typeface="+mn-lt"/>
                <a:ea typeface="Calibri"/>
                <a:cs typeface="Times New Roman"/>
              </a:rPr>
              <a:t>ohjeita</a:t>
            </a:r>
            <a:r>
              <a:rPr lang="en-US" sz="2130">
                <a:latin typeface="+mn-lt"/>
                <a:ea typeface="Calibri"/>
                <a:cs typeface="Times New Roman"/>
              </a:rPr>
              <a:t> ja </a:t>
            </a:r>
            <a:r>
              <a:rPr lang="en-US" sz="2130" i="1" err="1">
                <a:latin typeface="+mn-lt"/>
                <a:ea typeface="Calibri"/>
                <a:cs typeface="Times New Roman"/>
              </a:rPr>
              <a:t>kursiivilla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valmiita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puhenuotteja</a:t>
            </a:r>
            <a:r>
              <a:rPr lang="en-US" sz="2130">
                <a:latin typeface="+mn-lt"/>
                <a:ea typeface="Calibri"/>
                <a:cs typeface="Times New Roman"/>
              </a:rPr>
              <a:t>, </a:t>
            </a:r>
            <a:r>
              <a:rPr lang="en-US" sz="2130" err="1">
                <a:latin typeface="+mn-lt"/>
                <a:ea typeface="Calibri"/>
                <a:cs typeface="Times New Roman"/>
              </a:rPr>
              <a:t>joita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voit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halutessasi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hyödyntää</a:t>
            </a:r>
            <a:r>
              <a:rPr lang="en-US" sz="2130">
                <a:latin typeface="+mn-lt"/>
                <a:ea typeface="Calibri"/>
                <a:cs typeface="Times New Roman"/>
              </a:rPr>
              <a:t>.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130">
              <a:latin typeface="+mn-lt"/>
              <a:ea typeface="Calibri"/>
              <a:cs typeface="Times New Roman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30">
                <a:latin typeface="+mn-lt"/>
                <a:ea typeface="Calibri"/>
                <a:cs typeface="Times New Roman"/>
              </a:rPr>
              <a:t>Muita </a:t>
            </a:r>
            <a:r>
              <a:rPr lang="en-US" sz="2130" err="1">
                <a:latin typeface="+mn-lt"/>
                <a:ea typeface="Calibri"/>
                <a:cs typeface="Times New Roman"/>
              </a:rPr>
              <a:t>vinkkejä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kisakatsomon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järjestämiseen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löydät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  <a:hlinkClick r:id="rId3"/>
              </a:rPr>
              <a:t>tapahtumasivulta</a:t>
            </a:r>
            <a:r>
              <a:rPr lang="en-US" sz="2130">
                <a:latin typeface="+mn-lt"/>
                <a:ea typeface="Calibri"/>
                <a:cs typeface="Times New Roman"/>
              </a:rPr>
              <a:t>.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130">
              <a:latin typeface="+mn-lt"/>
              <a:ea typeface="Calibri"/>
              <a:cs typeface="Times New Roman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30" err="1">
                <a:latin typeface="+mn-lt"/>
                <a:ea typeface="Calibri"/>
                <a:cs typeface="Times New Roman"/>
              </a:rPr>
              <a:t>Antoisaa</a:t>
            </a:r>
            <a:r>
              <a:rPr lang="en-US" sz="2130">
                <a:latin typeface="+mn-lt"/>
                <a:ea typeface="Calibri"/>
                <a:cs typeface="Times New Roman"/>
              </a:rPr>
              <a:t> </a:t>
            </a:r>
            <a:r>
              <a:rPr lang="en-US" sz="2130" err="1">
                <a:latin typeface="+mn-lt"/>
                <a:ea typeface="Calibri"/>
                <a:cs typeface="Times New Roman"/>
              </a:rPr>
              <a:t>kisakatsomoa</a:t>
            </a:r>
            <a:r>
              <a:rPr lang="en-US" sz="2130">
                <a:latin typeface="+mn-lt"/>
                <a:ea typeface="Calibri"/>
                <a:cs typeface="Times New Roman"/>
              </a:rPr>
              <a:t>!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200"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200" i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760" indent="-238760"/>
            <a:endParaRPr lang="LID4096" sz="22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34578B-F4F6-C3DA-30E5-9DB3184B70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DC7A-D4CD-5D74-8872-F7BA3DC9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err="1"/>
              <a:t>Tapahtumakuva</a:t>
            </a:r>
            <a:r>
              <a:rPr lang="en-US"/>
              <a:t> käyttöönne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EC2CC-BA1A-A2E7-B66F-67A8D31713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3</a:t>
            </a:fld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938EC-317D-CCA3-6142-ED6EB2D8B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7" y="1572437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4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DC6B20E-57A8-ACF5-5F1D-5D60329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52" y="1838922"/>
            <a:ext cx="10080626" cy="2463381"/>
          </a:xfrm>
        </p:spPr>
        <p:txBody>
          <a:bodyPr lIns="91440" tIns="45720" rIns="91440" bIns="45720" anchor="b"/>
          <a:lstStyle/>
          <a:p>
            <a:pPr algn="ctr"/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lang="en-US" sz="4000" err="1">
                <a:solidFill>
                  <a:schemeClr val="tx1"/>
                </a:solidFill>
              </a:rPr>
              <a:t>Tulevaisuusbarometri</a:t>
            </a:r>
            <a:r>
              <a:rPr lang="en-US" sz="4000">
                <a:solidFill>
                  <a:schemeClr val="tx1"/>
                </a:solidFill>
              </a:rPr>
              <a:t> 2025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-</a:t>
            </a:r>
            <a:r>
              <a:rPr lang="en-US" sz="4000" err="1">
                <a:solidFill>
                  <a:schemeClr val="tx1"/>
                </a:solidFill>
              </a:rPr>
              <a:t>kisakatsomo</a:t>
            </a:r>
            <a:br>
              <a:rPr lang="en-US" sz="4000">
                <a:solidFill>
                  <a:schemeClr val="tx1"/>
                </a:solidFill>
              </a:rPr>
            </a:br>
            <a:br>
              <a:rPr lang="en-US" sz="4000"/>
            </a:br>
            <a:r>
              <a:rPr lang="en-US" sz="3600" i="1" err="1">
                <a:solidFill>
                  <a:schemeClr val="tx1"/>
                </a:solidFill>
              </a:rPr>
              <a:t>oman</a:t>
            </a:r>
            <a:r>
              <a:rPr lang="en-US" sz="3600" i="1">
                <a:solidFill>
                  <a:schemeClr val="tx1"/>
                </a:solidFill>
              </a:rPr>
              <a:t> </a:t>
            </a:r>
            <a:r>
              <a:rPr lang="en-US" sz="3600" i="1" err="1">
                <a:solidFill>
                  <a:schemeClr val="tx1"/>
                </a:solidFill>
              </a:rPr>
              <a:t>katsomosi</a:t>
            </a:r>
            <a:r>
              <a:rPr lang="en-US" sz="3600" i="1">
                <a:solidFill>
                  <a:schemeClr val="tx1"/>
                </a:solidFill>
              </a:rPr>
              <a:t> / </a:t>
            </a:r>
            <a:r>
              <a:rPr lang="en-US" sz="3600" i="1" err="1">
                <a:solidFill>
                  <a:schemeClr val="tx1"/>
                </a:solidFill>
              </a:rPr>
              <a:t>organisaatiosi</a:t>
            </a:r>
            <a:r>
              <a:rPr lang="en-US" sz="3600" i="1">
                <a:solidFill>
                  <a:schemeClr val="tx1"/>
                </a:solidFill>
              </a:rPr>
              <a:t> </a:t>
            </a:r>
            <a:r>
              <a:rPr lang="en-US" sz="3600" i="1" err="1">
                <a:solidFill>
                  <a:schemeClr val="tx1"/>
                </a:solidFill>
              </a:rPr>
              <a:t>nimi</a:t>
            </a:r>
            <a:endParaRPr lang="fi-FI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7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CF2E5B-7D6D-CB4A-9BAA-C9B8A461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0B2AE2-221D-6B4B-B285-AFFDD025F405}"/>
              </a:ext>
            </a:extLst>
          </p:cNvPr>
          <p:cNvSpPr/>
          <p:nvPr/>
        </p:nvSpPr>
        <p:spPr>
          <a:xfrm>
            <a:off x="954657" y="885647"/>
            <a:ext cx="10282688" cy="5037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Kuuntele 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toisia, älä keskeytä tai käynnistä sivukeskusteluja.</a:t>
            </a:r>
          </a:p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Liity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 toisten puheeseen ja käytä arkikieltä.</a:t>
            </a:r>
          </a:p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Ole läsnä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 ja </a:t>
            </a: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kunnioita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 toisia sekä </a:t>
            </a:r>
            <a:b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avointa ideoinnin ilmapiiriä.</a:t>
            </a:r>
          </a:p>
          <a:p>
            <a:pPr marL="9002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Samaa mieltä ei tarvitse olla, 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mutta</a:t>
            </a:r>
            <a:b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suhtaudutaan kaikkien mielipiteisiin rakentavasti.</a:t>
            </a:r>
            <a:endParaRPr kumimoji="0" lang="fi-FI" sz="18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0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Kuljetaan yhdessä kohti konkretiaa</a:t>
            </a:r>
            <a:r>
              <a:rPr lang="fi-FI" sz="1867" b="1">
                <a:solidFill>
                  <a:srgbClr val="000000"/>
                </a:solidFill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67">
                <a:solidFill>
                  <a:srgbClr val="000000"/>
                </a:solidFill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ja</a:t>
            </a:r>
            <a:r>
              <a:rPr kumimoji="0" lang="fi-FI" sz="1867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kumimoji="0" lang="fi-FI" sz="1867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i-FI" sz="1867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otetaan a</a:t>
            </a:r>
            <a:r>
              <a:rPr kumimoji="0" lang="fi-FI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Times New Roman" panose="02020603050405020304" pitchFamily="18" charset="0"/>
                <a:cs typeface="Arial" panose="020B0604020202020204" pitchFamily="34" charset="0"/>
              </a:rPr>
              <a:t>skeleita muutoksen tekemiseen.</a:t>
            </a:r>
            <a:endParaRPr kumimoji="0" lang="fi-FI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3BB9-8157-674A-A119-5BC26A51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Ohjelma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5CBC-5E12-B042-876C-BC98065E2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err="1"/>
              <a:t>Tutustustuminen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Tulevaisuusbarometrin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alueen</a:t>
            </a:r>
            <a:r>
              <a:rPr lang="en-US"/>
              <a:t> </a:t>
            </a:r>
            <a:r>
              <a:rPr lang="en-US" err="1"/>
              <a:t>näkökulmasta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9A578-967B-7445-9535-43AEF8037A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/>
              <a:t>Oma </a:t>
            </a:r>
            <a:r>
              <a:rPr lang="en-US" b="1" err="1"/>
              <a:t>pohdinta</a:t>
            </a:r>
            <a:r>
              <a:rPr lang="en-US"/>
              <a:t>: </a:t>
            </a: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tuloksissa</a:t>
            </a:r>
            <a:r>
              <a:rPr lang="en-US"/>
              <a:t> </a:t>
            </a:r>
            <a:r>
              <a:rPr lang="en-US" err="1"/>
              <a:t>kiinnostaa</a:t>
            </a:r>
            <a:r>
              <a:rPr lang="en-US"/>
              <a:t> tai </a:t>
            </a:r>
            <a:r>
              <a:rPr lang="en-US" err="1"/>
              <a:t>pistää</a:t>
            </a:r>
            <a:r>
              <a:rPr lang="en-US"/>
              <a:t> </a:t>
            </a:r>
            <a:r>
              <a:rPr lang="en-US" err="1"/>
              <a:t>silmään</a:t>
            </a:r>
            <a:r>
              <a:rPr lang="en-US"/>
              <a:t>?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5403D-93F0-B142-9BDD-9070CEAD0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b="1"/>
              <a:t>Yhteinen keskustelu </a:t>
            </a:r>
            <a:r>
              <a:rPr lang="fi-FI"/>
              <a:t>kiinnostavista havainnoista ja huomioista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AC5237-D9BE-F84C-AB40-5A2C3536BD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err="1"/>
              <a:t>Yhteenveto</a:t>
            </a:r>
            <a:r>
              <a:rPr lang="en-US"/>
              <a:t>: </a:t>
            </a:r>
            <a:r>
              <a:rPr lang="en-US" err="1"/>
              <a:t>mitkä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keskustelun</a:t>
            </a:r>
            <a:r>
              <a:rPr lang="en-US"/>
              <a:t> </a:t>
            </a:r>
            <a:r>
              <a:rPr lang="en-US" err="1"/>
              <a:t>keskeisimmät</a:t>
            </a:r>
            <a:r>
              <a:rPr lang="en-US"/>
              <a:t> </a:t>
            </a:r>
            <a:r>
              <a:rPr lang="en-US" err="1"/>
              <a:t>havainnot</a:t>
            </a:r>
            <a:r>
              <a:rPr lang="en-US"/>
              <a:t>? </a:t>
            </a:r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otamme</a:t>
            </a:r>
            <a:r>
              <a:rPr lang="en-US"/>
              <a:t> </a:t>
            </a:r>
            <a:r>
              <a:rPr lang="en-US" err="1"/>
              <a:t>mukaan</a:t>
            </a:r>
            <a:r>
              <a:rPr lang="en-US"/>
              <a:t> </a:t>
            </a:r>
            <a:r>
              <a:rPr lang="en-US" err="1"/>
              <a:t>omaan</a:t>
            </a:r>
            <a:r>
              <a:rPr lang="en-US"/>
              <a:t> </a:t>
            </a:r>
            <a:r>
              <a:rPr lang="en-US" err="1"/>
              <a:t>työhömme</a:t>
            </a:r>
            <a:r>
              <a:rPr lang="en-US"/>
              <a:t> / </a:t>
            </a:r>
            <a:r>
              <a:rPr lang="en-US" err="1"/>
              <a:t>toiminaamme</a:t>
            </a:r>
            <a:r>
              <a:rPr lang="en-US"/>
              <a:t>?</a:t>
            </a:r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F315CE-0624-E64D-98E4-7BFC90E19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b="1"/>
              <a:t>BONUS</a:t>
            </a:r>
            <a:r>
              <a:rPr lang="fi-FI"/>
              <a:t>: Someta oma ajatuksesi #Tulevaisuusbarometri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63CB3-648C-D642-8E66-1D8B43D4538D}"/>
              </a:ext>
            </a:extLst>
          </p:cNvPr>
          <p:cNvCxnSpPr>
            <a:cxnSpLocks/>
          </p:cNvCxnSpPr>
          <p:nvPr/>
        </p:nvCxnSpPr>
        <p:spPr>
          <a:xfrm>
            <a:off x="1055688" y="1989138"/>
            <a:ext cx="0" cy="360045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lipsi 28">
            <a:extLst>
              <a:ext uri="{FF2B5EF4-FFF2-40B4-BE49-F238E27FC236}">
                <a16:creationId xmlns:a16="http://schemas.microsoft.com/office/drawing/2014/main" id="{60C4E133-E432-9C4C-B030-855761034A77}"/>
              </a:ext>
            </a:extLst>
          </p:cNvPr>
          <p:cNvSpPr/>
          <p:nvPr/>
        </p:nvSpPr>
        <p:spPr>
          <a:xfrm>
            <a:off x="695780" y="1640583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1</a:t>
            </a:r>
          </a:p>
        </p:txBody>
      </p:sp>
      <p:sp>
        <p:nvSpPr>
          <p:cNvPr id="10" name="Ellipsi 29">
            <a:extLst>
              <a:ext uri="{FF2B5EF4-FFF2-40B4-BE49-F238E27FC236}">
                <a16:creationId xmlns:a16="http://schemas.microsoft.com/office/drawing/2014/main" id="{533C8DFE-DE42-C44D-8E9E-0CCAA567DA71}"/>
              </a:ext>
            </a:extLst>
          </p:cNvPr>
          <p:cNvSpPr/>
          <p:nvPr/>
        </p:nvSpPr>
        <p:spPr>
          <a:xfrm>
            <a:off x="695780" y="2540695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2</a:t>
            </a:r>
          </a:p>
        </p:txBody>
      </p:sp>
      <p:sp>
        <p:nvSpPr>
          <p:cNvPr id="11" name="Ellipsi 30">
            <a:extLst>
              <a:ext uri="{FF2B5EF4-FFF2-40B4-BE49-F238E27FC236}">
                <a16:creationId xmlns:a16="http://schemas.microsoft.com/office/drawing/2014/main" id="{66C08C17-FF63-1B43-9917-F6F131030815}"/>
              </a:ext>
            </a:extLst>
          </p:cNvPr>
          <p:cNvSpPr/>
          <p:nvPr/>
        </p:nvSpPr>
        <p:spPr>
          <a:xfrm>
            <a:off x="695780" y="3440808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3</a:t>
            </a:r>
          </a:p>
        </p:txBody>
      </p:sp>
      <p:sp>
        <p:nvSpPr>
          <p:cNvPr id="12" name="Ellipsi 31">
            <a:extLst>
              <a:ext uri="{FF2B5EF4-FFF2-40B4-BE49-F238E27FC236}">
                <a16:creationId xmlns:a16="http://schemas.microsoft.com/office/drawing/2014/main" id="{53E3A8BA-7F2D-6D42-B049-83427B99E33B}"/>
              </a:ext>
            </a:extLst>
          </p:cNvPr>
          <p:cNvSpPr/>
          <p:nvPr/>
        </p:nvSpPr>
        <p:spPr>
          <a:xfrm>
            <a:off x="695780" y="4340921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4</a:t>
            </a:r>
          </a:p>
        </p:txBody>
      </p:sp>
      <p:sp>
        <p:nvSpPr>
          <p:cNvPr id="13" name="Ellipsi 32">
            <a:extLst>
              <a:ext uri="{FF2B5EF4-FFF2-40B4-BE49-F238E27FC236}">
                <a16:creationId xmlns:a16="http://schemas.microsoft.com/office/drawing/2014/main" id="{149498F2-CF50-A44B-9CCF-DBB96CD79FAF}"/>
              </a:ext>
            </a:extLst>
          </p:cNvPr>
          <p:cNvSpPr/>
          <p:nvPr/>
        </p:nvSpPr>
        <p:spPr>
          <a:xfrm>
            <a:off x="695780" y="5241033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821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A0EF35-FD4E-AE2E-9D18-B8CDB2C9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Tutustuminen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alueen</a:t>
            </a:r>
            <a:r>
              <a:rPr lang="en-US"/>
              <a:t> </a:t>
            </a:r>
            <a:r>
              <a:rPr lang="en-US" err="1"/>
              <a:t>tuloksiin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27026-8204-9F1B-1364-992FE075DC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9" y="2400995"/>
            <a:ext cx="10080624" cy="4320480"/>
          </a:xfrm>
        </p:spPr>
        <p:txBody>
          <a:bodyPr lIns="91440" tIns="45720" rIns="91440" bIns="45720" numCol="2" anchor="t"/>
          <a:lstStyle/>
          <a:p>
            <a:pPr marL="0" indent="0">
              <a:buNone/>
            </a:pPr>
            <a:endParaRPr lang="fi-FI" dirty="0"/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3"/>
              </a:rPr>
              <a:t>01Uusimaa</a:t>
            </a:r>
            <a:endParaRPr lang="fi-FI" sz="2100" dirty="0">
              <a:hlinkClick r:id="rId4"/>
            </a:endParaRP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5"/>
              </a:rPr>
              <a:t>02Varsinais-Suomi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6"/>
              </a:rPr>
              <a:t>04Satakunta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7"/>
              </a:rPr>
              <a:t>05Kanta-Häme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8"/>
              </a:rPr>
              <a:t>06Pirkanmaa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9"/>
              </a:rPr>
              <a:t>07Päijät-Häme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0"/>
              </a:rPr>
              <a:t>08Kymenlaakso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1"/>
              </a:rPr>
              <a:t>09Etelä-Karjala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2"/>
              </a:rPr>
              <a:t>10Etelä-Savo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endParaRPr lang="fi-FI" dirty="0"/>
          </a:p>
          <a:p>
            <a:pPr marL="238760" indent="-238760">
              <a:buFont typeface="Arial" panose="020B0604020202020204" pitchFamily="34" charset="0"/>
              <a:buChar char="•"/>
            </a:pPr>
            <a:endParaRPr lang="fi-FI" dirty="0"/>
          </a:p>
          <a:p>
            <a:pPr marL="238760" indent="-238760">
              <a:buFont typeface="Arial" panose="020B0604020202020204" pitchFamily="34" charset="0"/>
              <a:buChar char="•"/>
            </a:pPr>
            <a:endParaRPr lang="fi-FI" dirty="0"/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3"/>
              </a:rPr>
              <a:t>11Pohjois-Savo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4"/>
              </a:rPr>
              <a:t>12Pohjois-Karjala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5"/>
              </a:rPr>
              <a:t>13Keski-Suomi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6"/>
              </a:rPr>
              <a:t>14Etelä-Pohjanmaa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7"/>
              </a:rPr>
              <a:t>15Pohjanmaa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8"/>
              </a:rPr>
              <a:t>16Keski-Pohjanmaa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19"/>
              </a:rPr>
              <a:t>17Pohjois-Pohjanmaa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20"/>
              </a:rPr>
              <a:t>18Kainuu</a:t>
            </a:r>
          </a:p>
          <a:p>
            <a:pPr marL="238760" indent="-238760">
              <a:buFont typeface="Arial" panose="020B0604020202020204" pitchFamily="34" charset="0"/>
              <a:buChar char="•"/>
            </a:pPr>
            <a:r>
              <a:rPr lang="fi-FI" sz="2100" dirty="0">
                <a:hlinkClick r:id="rId21"/>
              </a:rPr>
              <a:t>19Lappi</a:t>
            </a:r>
            <a:r>
              <a:rPr lang="fi-FI" sz="2100" dirty="0"/>
              <a:t>	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E7B899-5E4A-BDA2-63AD-3E6BA9884F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7</a:t>
            </a:fld>
            <a:endParaRPr lang="LID4096"/>
          </a:p>
        </p:txBody>
      </p:sp>
      <p:sp>
        <p:nvSpPr>
          <p:cNvPr id="6" name="Ellipsi 28">
            <a:extLst>
              <a:ext uri="{FF2B5EF4-FFF2-40B4-BE49-F238E27FC236}">
                <a16:creationId xmlns:a16="http://schemas.microsoft.com/office/drawing/2014/main" id="{E8A48A77-0C96-F883-B575-5A45559A0282}"/>
              </a:ext>
            </a:extLst>
          </p:cNvPr>
          <p:cNvSpPr/>
          <p:nvPr/>
        </p:nvSpPr>
        <p:spPr>
          <a:xfrm>
            <a:off x="335871" y="549275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1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AEF6344-0A16-B2E0-0842-41309E375519}"/>
              </a:ext>
            </a:extLst>
          </p:cNvPr>
          <p:cNvSpPr txBox="1"/>
          <p:nvPr/>
        </p:nvSpPr>
        <p:spPr>
          <a:xfrm>
            <a:off x="1055687" y="1620312"/>
            <a:ext cx="950042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2000"/>
              <a:t>Valitkaa listalta alue, jonka tuloksia haluatte tarkastella: </a:t>
            </a:r>
          </a:p>
          <a:p>
            <a:endParaRPr lang="fi-FI" sz="1600" b="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51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DC3B4A-2DF7-8BB9-8D18-D8E8F80F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Oma </a:t>
            </a:r>
            <a:r>
              <a:rPr lang="en-US" err="1"/>
              <a:t>pohdinta</a:t>
            </a:r>
            <a:r>
              <a:rPr lang="en-US"/>
              <a:t>: </a:t>
            </a: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tuloksissa</a:t>
            </a:r>
            <a:r>
              <a:rPr lang="en-US"/>
              <a:t> </a:t>
            </a:r>
            <a:r>
              <a:rPr lang="en-US" err="1"/>
              <a:t>kiinnostaa</a:t>
            </a:r>
            <a:r>
              <a:rPr lang="en-US"/>
              <a:t>? 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7188F1-9799-8F22-000B-48EBD51D81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Syventykää</a:t>
            </a:r>
            <a:r>
              <a:rPr lang="en-US"/>
              <a:t> </a:t>
            </a:r>
            <a:r>
              <a:rPr lang="en-US" err="1"/>
              <a:t>kukin</a:t>
            </a:r>
            <a:r>
              <a:rPr lang="en-US"/>
              <a:t> </a:t>
            </a:r>
            <a:r>
              <a:rPr lang="en-US" err="1"/>
              <a:t>itsenäisesti</a:t>
            </a:r>
            <a:r>
              <a:rPr lang="en-US"/>
              <a:t>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aluenne</a:t>
            </a:r>
            <a:r>
              <a:rPr lang="en-US"/>
              <a:t> </a:t>
            </a:r>
            <a:r>
              <a:rPr lang="en-US" err="1"/>
              <a:t>tuloksiin</a:t>
            </a:r>
            <a:r>
              <a:rPr lang="en-US"/>
              <a:t> </a:t>
            </a:r>
            <a:r>
              <a:rPr lang="en-US" err="1"/>
              <a:t>muutaman</a:t>
            </a:r>
            <a:r>
              <a:rPr lang="en-US"/>
              <a:t> </a:t>
            </a:r>
            <a:r>
              <a:rPr lang="en-US" err="1"/>
              <a:t>minuttin</a:t>
            </a:r>
            <a:r>
              <a:rPr lang="en-US"/>
              <a:t> </a:t>
            </a:r>
            <a:r>
              <a:rPr lang="en-US" err="1"/>
              <a:t>ajaksi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tuloksissa</a:t>
            </a:r>
            <a:r>
              <a:rPr lang="en-US"/>
              <a:t> on </a:t>
            </a:r>
            <a:r>
              <a:rPr lang="en-US" err="1"/>
              <a:t>mielestäsi</a:t>
            </a:r>
            <a:r>
              <a:rPr lang="en-US"/>
              <a:t> </a:t>
            </a:r>
            <a:r>
              <a:rPr lang="en-US" err="1"/>
              <a:t>erityisen</a:t>
            </a:r>
            <a:r>
              <a:rPr lang="en-US"/>
              <a:t> </a:t>
            </a:r>
            <a:r>
              <a:rPr lang="en-US" err="1"/>
              <a:t>kiinnostavaa</a:t>
            </a:r>
            <a:r>
              <a:rPr lang="en-US"/>
              <a:t> tai </a:t>
            </a:r>
            <a:r>
              <a:rPr lang="en-US" err="1"/>
              <a:t>pistää</a:t>
            </a:r>
            <a:r>
              <a:rPr lang="en-US"/>
              <a:t> </a:t>
            </a:r>
            <a:r>
              <a:rPr lang="en-US" err="1"/>
              <a:t>silmään</a:t>
            </a:r>
            <a:r>
              <a:rPr lang="en-US"/>
              <a:t>? </a:t>
            </a:r>
            <a:r>
              <a:rPr lang="en-US" err="1"/>
              <a:t>Miksi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/>
              <a:t>Mistä</a:t>
            </a:r>
            <a:r>
              <a:rPr lang="en-US"/>
              <a:t> </a:t>
            </a:r>
            <a:r>
              <a:rPr lang="en-US" err="1"/>
              <a:t>haluaisitte</a:t>
            </a:r>
            <a:r>
              <a:rPr lang="en-US"/>
              <a:t> </a:t>
            </a:r>
            <a:r>
              <a:rPr lang="en-US" err="1"/>
              <a:t>keskustella</a:t>
            </a:r>
            <a:r>
              <a:rPr lang="en-US"/>
              <a:t> </a:t>
            </a:r>
            <a:r>
              <a:rPr lang="en-US" err="1"/>
              <a:t>muiden</a:t>
            </a:r>
            <a:r>
              <a:rPr lang="en-US"/>
              <a:t> </a:t>
            </a:r>
            <a:r>
              <a:rPr lang="en-US" err="1"/>
              <a:t>kanssa</a:t>
            </a:r>
            <a:r>
              <a:rPr lang="en-US"/>
              <a:t>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41E1514-5EAA-F23E-AEC6-BFD0520B35F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8</a:t>
            </a:fld>
            <a:endParaRPr lang="LID4096"/>
          </a:p>
        </p:txBody>
      </p:sp>
      <p:sp>
        <p:nvSpPr>
          <p:cNvPr id="5" name="Ellipsi 29">
            <a:extLst>
              <a:ext uri="{FF2B5EF4-FFF2-40B4-BE49-F238E27FC236}">
                <a16:creationId xmlns:a16="http://schemas.microsoft.com/office/drawing/2014/main" id="{05E8E5EB-FBAB-7CC9-1A89-D10405A9E2D8}"/>
              </a:ext>
            </a:extLst>
          </p:cNvPr>
          <p:cNvSpPr/>
          <p:nvPr/>
        </p:nvSpPr>
        <p:spPr>
          <a:xfrm>
            <a:off x="335871" y="549275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181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2D84C-84FD-679B-EA3E-A01595B7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23" y="606272"/>
            <a:ext cx="10080624" cy="1152128"/>
          </a:xfrm>
        </p:spPr>
        <p:txBody>
          <a:bodyPr/>
          <a:lstStyle/>
          <a:p>
            <a:r>
              <a:rPr lang="en-US" err="1"/>
              <a:t>Yhteinen</a:t>
            </a:r>
            <a:r>
              <a:rPr lang="en-US"/>
              <a:t> </a:t>
            </a:r>
            <a:r>
              <a:rPr lang="en-US" err="1"/>
              <a:t>keskustelu</a:t>
            </a:r>
            <a:endParaRPr lang="LID4096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D544EA-AFCA-17AC-45FA-BF96C6E6F7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78C10-ABC5-4EF7-9B5E-599CE2B16BF5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Kuva 6" descr="Kuva, joka sisältää kohteen pingviini, vesilintu, lintu, musta&#10;&#10;Kuvaus luotu automaattisesti">
            <a:extLst>
              <a:ext uri="{FF2B5EF4-FFF2-40B4-BE49-F238E27FC236}">
                <a16:creationId xmlns:a16="http://schemas.microsoft.com/office/drawing/2014/main" id="{9EAC9C1E-5601-8538-3625-E75A79186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87" y="1170329"/>
            <a:ext cx="6631536" cy="545775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216BC2B-A974-F770-7629-6153ABE8643E}"/>
              </a:ext>
            </a:extLst>
          </p:cNvPr>
          <p:cNvSpPr txBox="1"/>
          <p:nvPr/>
        </p:nvSpPr>
        <p:spPr>
          <a:xfrm>
            <a:off x="8642377" y="695281"/>
            <a:ext cx="23241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Mitäs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oot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mieltä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?</a:t>
            </a: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Ellipsi 30">
            <a:extLst>
              <a:ext uri="{FF2B5EF4-FFF2-40B4-BE49-F238E27FC236}">
                <a16:creationId xmlns:a16="http://schemas.microsoft.com/office/drawing/2014/main" id="{4D28C03F-7BD5-AB12-819F-3D87A4859130}"/>
              </a:ext>
            </a:extLst>
          </p:cNvPr>
          <p:cNvSpPr/>
          <p:nvPr/>
        </p:nvSpPr>
        <p:spPr>
          <a:xfrm>
            <a:off x="335872" y="485227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3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D3A4393F-8E3F-636D-5C31-3246997EBCF7}"/>
              </a:ext>
            </a:extLst>
          </p:cNvPr>
          <p:cNvCxnSpPr/>
          <p:nvPr/>
        </p:nvCxnSpPr>
        <p:spPr>
          <a:xfrm flipH="1">
            <a:off x="9524144" y="1182336"/>
            <a:ext cx="154112" cy="379336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94B46D82-FDCB-DD7D-731C-65A171CC71F4}"/>
              </a:ext>
            </a:extLst>
          </p:cNvPr>
          <p:cNvSpPr txBox="1"/>
          <p:nvPr/>
        </p:nvSpPr>
        <p:spPr>
          <a:xfrm>
            <a:off x="1055688" y="1956449"/>
            <a:ext cx="518072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0" i="0" err="1">
                <a:latin typeface="+mn-lt"/>
              </a:rPr>
              <a:t>Mikä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tuloksissa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kiinnostaa</a:t>
            </a:r>
            <a:r>
              <a:rPr lang="en-US" sz="2400" b="0" i="0">
                <a:latin typeface="+mn-lt"/>
              </a:rPr>
              <a:t>? </a:t>
            </a:r>
          </a:p>
          <a:p>
            <a:endParaRPr lang="en-US" sz="2400"/>
          </a:p>
          <a:p>
            <a:r>
              <a:rPr lang="en-US" sz="2400" err="1"/>
              <a:t>Mikä</a:t>
            </a:r>
            <a:r>
              <a:rPr lang="en-US" sz="2400"/>
              <a:t> </a:t>
            </a:r>
            <a:r>
              <a:rPr lang="en-US" sz="2400" b="0" i="0" err="1">
                <a:latin typeface="+mn-lt"/>
              </a:rPr>
              <a:t>yllättää</a:t>
            </a:r>
            <a:r>
              <a:rPr lang="en-US" sz="2400" b="0" i="0">
                <a:latin typeface="+mn-lt"/>
              </a:rPr>
              <a:t>?</a:t>
            </a:r>
          </a:p>
          <a:p>
            <a:endParaRPr lang="en-US" sz="2400"/>
          </a:p>
          <a:p>
            <a:r>
              <a:rPr lang="en-US" sz="2400" b="0" i="0" err="1">
                <a:latin typeface="+mn-lt"/>
              </a:rPr>
              <a:t>Mistä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tulokset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mielestänne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kertovat</a:t>
            </a:r>
            <a:r>
              <a:rPr lang="en-US" sz="2400" b="0" i="0">
                <a:latin typeface="+mn-lt"/>
              </a:rPr>
              <a:t>?</a:t>
            </a:r>
          </a:p>
          <a:p>
            <a:endParaRPr lang="en-US" sz="2400"/>
          </a:p>
          <a:p>
            <a:r>
              <a:rPr lang="en-US" sz="2400" b="0" i="0" err="1">
                <a:latin typeface="+mn-lt"/>
              </a:rPr>
              <a:t>Millaisia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kysymyksiä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oman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alueen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tulokset</a:t>
            </a:r>
            <a:r>
              <a:rPr lang="en-US" sz="2400" b="0" i="0">
                <a:latin typeface="+mn-lt"/>
              </a:rPr>
              <a:t> </a:t>
            </a:r>
            <a:r>
              <a:rPr lang="en-US" sz="2400" b="0" i="0" err="1">
                <a:latin typeface="+mn-lt"/>
              </a:rPr>
              <a:t>herättävät</a:t>
            </a:r>
            <a:r>
              <a:rPr lang="en-US" sz="2400" b="0" i="0">
                <a:latin typeface="+mn-lt"/>
              </a:rPr>
              <a:t>?</a:t>
            </a:r>
          </a:p>
          <a:p>
            <a:endParaRPr lang="en-US" sz="2400"/>
          </a:p>
          <a:p>
            <a:endParaRPr lang="en-US" sz="2400" b="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097704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kalvopohja_FI_2020" id="{46029411-B0C6-41F2-9826-EF0E0918CB6B}" vid="{CF581CB1-4167-42C5-AED4-174C2352D1C7}"/>
    </a:ext>
  </a:extLst>
</a:theme>
</file>

<file path=ppt/theme/theme2.xml><?xml version="1.0" encoding="utf-8"?>
<a:theme xmlns:a="http://schemas.openxmlformats.org/drawingml/2006/main" name="1_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kalvopohja_FI_2020" id="{46029411-B0C6-41F2-9826-EF0E0918CB6B}" vid="{CF581CB1-4167-42C5-AED4-174C2352D1C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a10627-124a-4c89-b9db-04a76c58180a" xsi:nil="true"/>
    <lcf76f155ced4ddcb4097134ff3c332f xmlns="b7bf4ca1-fcd0-4691-90db-36457d98798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439C04086A6D48B191C5EB0C405A85" ma:contentTypeVersion="15" ma:contentTypeDescription="Luo uusi asiakirja." ma:contentTypeScope="" ma:versionID="1fe185943ff8f8ad8d1d5173a0661d99">
  <xsd:schema xmlns:xsd="http://www.w3.org/2001/XMLSchema" xmlns:xs="http://www.w3.org/2001/XMLSchema" xmlns:p="http://schemas.microsoft.com/office/2006/metadata/properties" xmlns:ns2="b7bf4ca1-fcd0-4691-90db-36457d98798c" xmlns:ns3="e1a10627-124a-4c89-b9db-04a76c58180a" targetNamespace="http://schemas.microsoft.com/office/2006/metadata/properties" ma:root="true" ma:fieldsID="452ca5666105db0180dfc51fef33bffb" ns2:_="" ns3:_="">
    <xsd:import namespace="b7bf4ca1-fcd0-4691-90db-36457d98798c"/>
    <xsd:import namespace="e1a10627-124a-4c89-b9db-04a76c5818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f4ca1-fcd0-4691-90db-36457d987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0b244f7c-65aa-48fb-9d13-422c763cc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10627-124a-4c89-b9db-04a76c5818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343a03-6228-4ac7-b594-333f426415bd}" ma:internalName="TaxCatchAll" ma:showField="CatchAllData" ma:web="e1a10627-124a-4c89-b9db-04a76c5818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594EF0-84EA-4854-B13B-3685111D32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2BF47-8229-48EA-965F-B3E82CC14706}">
  <ds:schemaRefs>
    <ds:schemaRef ds:uri="b7bf4ca1-fcd0-4691-90db-36457d98798c"/>
    <ds:schemaRef ds:uri="e1a10627-124a-4c89-b9db-04a76c5818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DD25E0-1260-45EB-84CA-EBFD707B4CEB}">
  <ds:schemaRefs>
    <ds:schemaRef ds:uri="b7bf4ca1-fcd0-4691-90db-36457d98798c"/>
    <ds:schemaRef ds:uri="e1a10627-124a-4c89-b9db-04a76c5818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b39e600-2cb3-488a-98de-b5f38d49b3cb}" enabled="1" method="Privileged" siteId="{b01220f1-ab94-4936-86d7-f3b40f38f4b7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Widescreen</PresentationFormat>
  <Paragraphs>146</Paragraphs>
  <Slides>12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Courier New</vt:lpstr>
      <vt:lpstr>Georgia</vt:lpstr>
      <vt:lpstr>Lucida Grande</vt:lpstr>
      <vt:lpstr>Layoutpohjat</vt:lpstr>
      <vt:lpstr>1_Layoutpohjat</vt:lpstr>
      <vt:lpstr>PowerPoint Presentation</vt:lpstr>
      <vt:lpstr>Käytännön ohjeita</vt:lpstr>
      <vt:lpstr>Tapahtumakuva käyttöönne</vt:lpstr>
      <vt:lpstr>     Tulevaisuusbarometri 2025 -kisakatsomo  oman katsomosi / organisaatiosi nimi</vt:lpstr>
      <vt:lpstr>PowerPoint Presentation</vt:lpstr>
      <vt:lpstr>Ohjelma</vt:lpstr>
      <vt:lpstr>Tutustuminen oman alueen tuloksiin</vt:lpstr>
      <vt:lpstr>Oma pohdinta: mikä tuloksissa kiinnostaa? </vt:lpstr>
      <vt:lpstr>Yhteinen keskustelu</vt:lpstr>
      <vt:lpstr>Yhteenveto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Sanna Rekola</dc:creator>
  <cp:lastModifiedBy>Viivi Miettinen</cp:lastModifiedBy>
  <cp:revision>25</cp:revision>
  <dcterms:created xsi:type="dcterms:W3CDTF">2025-01-07T15:21:31Z</dcterms:created>
  <dcterms:modified xsi:type="dcterms:W3CDTF">2025-03-12T14:24:07Z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Layoutpohjat:41\1_Layoutpohjat:41</vt:lpwstr>
  </property>
  <property fmtid="{D5CDD505-2E9C-101B-9397-08002B2CF9AE}" pid="3" name="ClassificationContentMarkingHeaderText">
    <vt:lpwstr>Sisäinen</vt:lpwstr>
  </property>
  <property fmtid="{D5CDD505-2E9C-101B-9397-08002B2CF9AE}" pid="4" name="ContentTypeId">
    <vt:lpwstr>0x0101000A439C04086A6D48B191C5EB0C405A85</vt:lpwstr>
  </property>
  <property fmtid="{D5CDD505-2E9C-101B-9397-08002B2CF9AE}" pid="5" name="MediaServiceImageTags">
    <vt:lpwstr/>
  </property>
</Properties>
</file>